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7" r:id="rId2"/>
    <p:sldId id="290" r:id="rId3"/>
    <p:sldId id="289" r:id="rId4"/>
    <p:sldId id="291" r:id="rId5"/>
    <p:sldId id="258" r:id="rId6"/>
    <p:sldId id="292" r:id="rId7"/>
    <p:sldId id="259" r:id="rId8"/>
    <p:sldId id="262" r:id="rId9"/>
    <p:sldId id="261" r:id="rId10"/>
    <p:sldId id="263" r:id="rId11"/>
    <p:sldId id="264" r:id="rId12"/>
    <p:sldId id="265" r:id="rId13"/>
    <p:sldId id="266" r:id="rId14"/>
    <p:sldId id="267" r:id="rId15"/>
    <p:sldId id="268" r:id="rId16"/>
    <p:sldId id="269" r:id="rId17"/>
    <p:sldId id="270" r:id="rId18"/>
    <p:sldId id="271" r:id="rId19"/>
    <p:sldId id="273" r:id="rId20"/>
    <p:sldId id="272" r:id="rId21"/>
    <p:sldId id="274" r:id="rId22"/>
    <p:sldId id="275" r:id="rId23"/>
    <p:sldId id="277" r:id="rId24"/>
    <p:sldId id="278" r:id="rId25"/>
    <p:sldId id="280" r:id="rId26"/>
    <p:sldId id="281" r:id="rId27"/>
    <p:sldId id="282" r:id="rId28"/>
    <p:sldId id="283" r:id="rId29"/>
    <p:sldId id="285"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7" autoAdjust="0"/>
    <p:restoredTop sz="94660"/>
  </p:normalViewPr>
  <p:slideViewPr>
    <p:cSldViewPr snapToGrid="0">
      <p:cViewPr varScale="1">
        <p:scale>
          <a:sx n="73" d="100"/>
          <a:sy n="73" d="100"/>
        </p:scale>
        <p:origin x="24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CBD4DA-B7A3-4C11-B921-6C9C68741D7E}"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A678C-2DFD-4346-9740-81E73D6AFD9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27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BD4DA-B7A3-4C11-B921-6C9C68741D7E}"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2466794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BD4DA-B7A3-4C11-B921-6C9C68741D7E}"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198729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CBD4DA-B7A3-4C11-B921-6C9C68741D7E}"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3263424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CBD4DA-B7A3-4C11-B921-6C9C68741D7E}"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8A678C-2DFD-4346-9740-81E73D6AFD9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CBD4DA-B7A3-4C11-B921-6C9C68741D7E}" type="datetimeFigureOut">
              <a:rPr lang="en-IN" smtClean="0"/>
              <a:t>14-08-2021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266848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CBD4DA-B7A3-4C11-B921-6C9C68741D7E}" type="datetimeFigureOut">
              <a:rPr lang="en-IN" smtClean="0"/>
              <a:t>14-08-2021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121931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CBD4DA-B7A3-4C11-B921-6C9C68741D7E}" type="datetimeFigureOut">
              <a:rPr lang="en-IN" smtClean="0"/>
              <a:t>14-08-2021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206866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DCBD4DA-B7A3-4C11-B921-6C9C68741D7E}" type="datetimeFigureOut">
              <a:rPr lang="en-IN" smtClean="0"/>
              <a:t>14-08-2021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2966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CBD4DA-B7A3-4C11-B921-6C9C68741D7E}" type="datetimeFigureOut">
              <a:rPr lang="en-IN" smtClean="0"/>
              <a:t>14-08-2021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48A678C-2DFD-4346-9740-81E73D6AFD99}" type="slidenum">
              <a:rPr lang="en-IN" smtClean="0"/>
              <a:t>‹#›</a:t>
            </a:fld>
            <a:endParaRPr lang="en-IN"/>
          </a:p>
        </p:txBody>
      </p:sp>
    </p:spTree>
    <p:extLst>
      <p:ext uri="{BB962C8B-B14F-4D97-AF65-F5344CB8AC3E}">
        <p14:creationId xmlns:p14="http://schemas.microsoft.com/office/powerpoint/2010/main" val="20504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CBD4DA-B7A3-4C11-B921-6C9C68741D7E}" type="datetimeFigureOut">
              <a:rPr lang="en-IN" smtClean="0"/>
              <a:t>14-08-2021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8A678C-2DFD-4346-9740-81E73D6AFD99}" type="slidenum">
              <a:rPr lang="en-IN" smtClean="0"/>
              <a:t>‹#›</a:t>
            </a:fld>
            <a:endParaRPr lang="en-IN"/>
          </a:p>
        </p:txBody>
      </p:sp>
    </p:spTree>
    <p:extLst>
      <p:ext uri="{BB962C8B-B14F-4D97-AF65-F5344CB8AC3E}">
        <p14:creationId xmlns:p14="http://schemas.microsoft.com/office/powerpoint/2010/main" val="3341059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CBD4DA-B7A3-4C11-B921-6C9C68741D7E}" type="datetimeFigureOut">
              <a:rPr lang="en-IN" smtClean="0"/>
              <a:t>14-08-2021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48A678C-2DFD-4346-9740-81E73D6AFD9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66378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B28DF7-0D6D-41EE-82C6-4DC59A644698}"/>
              </a:ext>
            </a:extLst>
          </p:cNvPr>
          <p:cNvSpPr txBox="1"/>
          <p:nvPr/>
        </p:nvSpPr>
        <p:spPr>
          <a:xfrm>
            <a:off x="0" y="742715"/>
            <a:ext cx="11246177" cy="1015663"/>
          </a:xfrm>
          <a:prstGeom prst="rect">
            <a:avLst/>
          </a:prstGeom>
          <a:noFill/>
        </p:spPr>
        <p:txBody>
          <a:bodyPr wrap="square" rtlCol="0">
            <a:spAutoFit/>
          </a:bodyPr>
          <a:lstStyle/>
          <a:p>
            <a:pPr lvl="4" algn="just"/>
            <a:r>
              <a:rPr lang="en-US" sz="6000" b="1" dirty="0">
                <a:latin typeface="Bahnschrift SemiLight" panose="020B0502040204020203" pitchFamily="34" charset="0"/>
              </a:rPr>
              <a:t>Celebal Internship Project </a:t>
            </a:r>
            <a:endParaRPr lang="en-IN" sz="6000" b="1" dirty="0">
              <a:latin typeface="Bahnschrift SemiLight" panose="020B0502040204020203" pitchFamily="34" charset="0"/>
            </a:endParaRPr>
          </a:p>
        </p:txBody>
      </p:sp>
      <p:pic>
        <p:nvPicPr>
          <p:cNvPr id="1026" name="Picture 2" descr="Celebal Technologies">
            <a:extLst>
              <a:ext uri="{FF2B5EF4-FFF2-40B4-BE49-F238E27FC236}">
                <a16:creationId xmlns:a16="http://schemas.microsoft.com/office/drawing/2014/main" id="{459E9C4D-B909-4B3B-911C-CA22B0678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027" y="2789912"/>
            <a:ext cx="3686175" cy="1575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PES (@UPESDehradun) | Twitter">
            <a:extLst>
              <a:ext uri="{FF2B5EF4-FFF2-40B4-BE49-F238E27FC236}">
                <a16:creationId xmlns:a16="http://schemas.microsoft.com/office/drawing/2014/main" id="{9E7FB0FC-AA13-4FCB-9102-AC3C2AAB3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9778" r="460" b="24330"/>
          <a:stretch/>
        </p:blipFill>
        <p:spPr bwMode="auto">
          <a:xfrm>
            <a:off x="2095366" y="2184821"/>
            <a:ext cx="3762509" cy="1734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8600E0-0B6C-40AF-9D31-0223AF46E658}"/>
              </a:ext>
            </a:extLst>
          </p:cNvPr>
          <p:cNvSpPr txBox="1"/>
          <p:nvPr/>
        </p:nvSpPr>
        <p:spPr>
          <a:xfrm>
            <a:off x="4525091" y="4791846"/>
            <a:ext cx="7488965" cy="1323439"/>
          </a:xfrm>
          <a:prstGeom prst="rect">
            <a:avLst/>
          </a:prstGeom>
          <a:noFill/>
        </p:spPr>
        <p:txBody>
          <a:bodyPr wrap="square" rtlCol="0">
            <a:spAutoFit/>
          </a:bodyPr>
          <a:lstStyle/>
          <a:p>
            <a:pPr algn="just"/>
            <a:r>
              <a:rPr lang="en-US" sz="4000" b="1" dirty="0">
                <a:latin typeface="+mj-lt"/>
              </a:rPr>
              <a:t>Celebal Mentor </a:t>
            </a:r>
            <a:r>
              <a:rPr lang="en-US" sz="4000" dirty="0">
                <a:latin typeface="+mj-lt"/>
              </a:rPr>
              <a:t>–   Mr. </a:t>
            </a:r>
            <a:r>
              <a:rPr lang="en-IN" sz="4000" dirty="0">
                <a:latin typeface="+mj-lt"/>
              </a:rPr>
              <a:t>Tushar Mittal</a:t>
            </a:r>
          </a:p>
          <a:p>
            <a:pPr algn="just"/>
            <a:r>
              <a:rPr lang="en-IN" sz="4000" b="1" dirty="0">
                <a:latin typeface="+mj-lt"/>
              </a:rPr>
              <a:t>Mentor</a:t>
            </a:r>
            <a:r>
              <a:rPr lang="en-IN" sz="4000" dirty="0">
                <a:latin typeface="+mj-lt"/>
              </a:rPr>
              <a:t> –   Dr. Kingshuk Srivastava</a:t>
            </a:r>
            <a:endParaRPr lang="en-US" sz="4000" dirty="0">
              <a:latin typeface="+mj-lt"/>
            </a:endParaRPr>
          </a:p>
        </p:txBody>
      </p:sp>
    </p:spTree>
    <p:extLst>
      <p:ext uri="{BB962C8B-B14F-4D97-AF65-F5344CB8AC3E}">
        <p14:creationId xmlns:p14="http://schemas.microsoft.com/office/powerpoint/2010/main" val="2248626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6DBE-4E39-4475-BF61-301234944098}"/>
              </a:ext>
            </a:extLst>
          </p:cNvPr>
          <p:cNvSpPr>
            <a:spLocks noGrp="1"/>
          </p:cNvSpPr>
          <p:nvPr>
            <p:ph type="title"/>
          </p:nvPr>
        </p:nvSpPr>
        <p:spPr/>
        <p:txBody>
          <a:bodyPr>
            <a:normAutofit/>
          </a:bodyPr>
          <a:lstStyle/>
          <a:p>
            <a:r>
              <a:rPr lang="en-IN" sz="6000" b="1" i="0" dirty="0">
                <a:solidFill>
                  <a:srgbClr val="333333"/>
                </a:solidFill>
                <a:effectLst/>
              </a:rPr>
              <a:t>               </a:t>
            </a:r>
            <a:r>
              <a:rPr lang="en-IN" sz="5400" b="1" i="0" dirty="0">
                <a:solidFill>
                  <a:srgbClr val="333333"/>
                </a:solidFill>
                <a:effectLst/>
              </a:rPr>
              <a:t>Azure Blob Storage</a:t>
            </a:r>
            <a:endParaRPr lang="en-IN" sz="6000" dirty="0"/>
          </a:p>
        </p:txBody>
      </p:sp>
      <p:sp>
        <p:nvSpPr>
          <p:cNvPr id="3" name="Content Placeholder 2">
            <a:extLst>
              <a:ext uri="{FF2B5EF4-FFF2-40B4-BE49-F238E27FC236}">
                <a16:creationId xmlns:a16="http://schemas.microsoft.com/office/drawing/2014/main" id="{AEB29206-063E-4A0B-9F07-DE1E1B520374}"/>
              </a:ext>
            </a:extLst>
          </p:cNvPr>
          <p:cNvSpPr>
            <a:spLocks noGrp="1"/>
          </p:cNvSpPr>
          <p:nvPr>
            <p:ph idx="1"/>
          </p:nvPr>
        </p:nvSpPr>
        <p:spPr/>
        <p:txBody>
          <a:bodyPr>
            <a:normAutofit/>
          </a:bodyPr>
          <a:lstStyle/>
          <a:p>
            <a:pPr algn="just">
              <a:buFont typeface="Wingdings" panose="05000000000000000000" pitchFamily="2" charset="2"/>
              <a:buChar char="q"/>
            </a:pPr>
            <a:r>
              <a:rPr lang="en-US" dirty="0">
                <a:latin typeface="+mj-lt"/>
              </a:rPr>
              <a:t> </a:t>
            </a:r>
            <a:r>
              <a:rPr lang="en-US" i="0" dirty="0">
                <a:solidFill>
                  <a:srgbClr val="000000"/>
                </a:solidFill>
                <a:effectLst/>
                <a:latin typeface="+mj-lt"/>
              </a:rPr>
              <a:t>Azure Blob storage is Microsoft’s Azure object storage solution for the cloud. It is designed for optimized and storing massive amounts of unstructured data.</a:t>
            </a:r>
          </a:p>
          <a:p>
            <a:pPr algn="just">
              <a:buFont typeface="Wingdings" panose="05000000000000000000" pitchFamily="2" charset="2"/>
              <a:buChar char="q"/>
            </a:pPr>
            <a:r>
              <a:rPr lang="en-US" i="0" dirty="0">
                <a:solidFill>
                  <a:srgbClr val="000000"/>
                </a:solidFill>
                <a:effectLst/>
                <a:latin typeface="+mj-lt"/>
              </a:rPr>
              <a:t>It is used for Streaming video and audio, writing to log files, and Storing data for backup and restore disaster recovery, and archiving.</a:t>
            </a:r>
          </a:p>
          <a:p>
            <a:pPr algn="just">
              <a:buFont typeface="Wingdings" panose="05000000000000000000" pitchFamily="2" charset="2"/>
              <a:buChar char="q"/>
            </a:pPr>
            <a:r>
              <a:rPr lang="en-US" i="0" dirty="0">
                <a:solidFill>
                  <a:srgbClr val="000000"/>
                </a:solidFill>
                <a:effectLst/>
                <a:latin typeface="+mj-lt"/>
              </a:rPr>
              <a:t>Azure Blob storage offers three types of resources:</a:t>
            </a:r>
          </a:p>
          <a:p>
            <a:pPr marL="800100" lvl="1" indent="-342900" algn="just">
              <a:buFont typeface="Arial" panose="020B0604020202020204" pitchFamily="34" charset="0"/>
              <a:buChar char="•"/>
            </a:pPr>
            <a:r>
              <a:rPr lang="en-US" sz="2000" i="0" dirty="0">
                <a:solidFill>
                  <a:srgbClr val="000000"/>
                </a:solidFill>
                <a:effectLst/>
                <a:latin typeface="+mj-lt"/>
              </a:rPr>
              <a:t>The storage account</a:t>
            </a:r>
          </a:p>
          <a:p>
            <a:pPr marL="800100" lvl="1" indent="-342900" algn="just">
              <a:buFont typeface="Arial" panose="020B0604020202020204" pitchFamily="34" charset="0"/>
              <a:buChar char="•"/>
            </a:pPr>
            <a:r>
              <a:rPr lang="en-US" sz="2000" i="0" dirty="0">
                <a:solidFill>
                  <a:srgbClr val="000000"/>
                </a:solidFill>
                <a:effectLst/>
                <a:latin typeface="+mj-lt"/>
              </a:rPr>
              <a:t>A container in the storage account</a:t>
            </a:r>
          </a:p>
          <a:p>
            <a:pPr marL="800100" lvl="1" indent="-342900" algn="just">
              <a:buFont typeface="Arial" panose="020B0604020202020204" pitchFamily="34" charset="0"/>
              <a:buChar char="•"/>
            </a:pPr>
            <a:r>
              <a:rPr lang="en-US" sz="2000" i="0" dirty="0">
                <a:solidFill>
                  <a:srgbClr val="000000"/>
                </a:solidFill>
                <a:effectLst/>
                <a:latin typeface="+mj-lt"/>
              </a:rPr>
              <a:t>A blob in a container</a:t>
            </a:r>
          </a:p>
          <a:p>
            <a:pPr algn="just">
              <a:buFont typeface="Wingdings" panose="05000000000000000000" pitchFamily="2" charset="2"/>
              <a:buChar char="q"/>
            </a:pPr>
            <a:r>
              <a:rPr lang="en-US" i="0" dirty="0">
                <a:solidFill>
                  <a:srgbClr val="000000"/>
                </a:solidFill>
                <a:effectLst/>
                <a:latin typeface="+mj-lt"/>
              </a:rPr>
              <a:t>Objects in Azure Blob storage are accessible via the Azure PowerShell, Azure Storage REST API, Azure CLI, or an Azure Storage client library.</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28815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0564-F1A0-47F4-B4F1-DAC74BC5E149}"/>
              </a:ext>
            </a:extLst>
          </p:cNvPr>
          <p:cNvSpPr>
            <a:spLocks noGrp="1"/>
          </p:cNvSpPr>
          <p:nvPr>
            <p:ph type="title"/>
          </p:nvPr>
        </p:nvSpPr>
        <p:spPr>
          <a:xfrm>
            <a:off x="1097280" y="783771"/>
            <a:ext cx="10058400" cy="953589"/>
          </a:xfrm>
        </p:spPr>
        <p:txBody>
          <a:bodyPr>
            <a:normAutofit/>
          </a:bodyPr>
          <a:lstStyle/>
          <a:p>
            <a:r>
              <a:rPr lang="en-IN" sz="5400" b="1" i="0" dirty="0">
                <a:solidFill>
                  <a:srgbClr val="333333"/>
                </a:solidFill>
                <a:effectLst/>
              </a:rPr>
              <a:t>                Azure SQL Database</a:t>
            </a:r>
            <a:endParaRPr lang="en-IN" sz="5400" dirty="0"/>
          </a:p>
        </p:txBody>
      </p:sp>
      <p:sp>
        <p:nvSpPr>
          <p:cNvPr id="3" name="Content Placeholder 2">
            <a:extLst>
              <a:ext uri="{FF2B5EF4-FFF2-40B4-BE49-F238E27FC236}">
                <a16:creationId xmlns:a16="http://schemas.microsoft.com/office/drawing/2014/main" id="{240D3BF2-0C10-4EE8-8A1F-F13828894711}"/>
              </a:ext>
            </a:extLst>
          </p:cNvPr>
          <p:cNvSpPr>
            <a:spLocks noGrp="1"/>
          </p:cNvSpPr>
          <p:nvPr>
            <p:ph idx="1"/>
          </p:nvPr>
        </p:nvSpPr>
        <p:spPr/>
        <p:txBody>
          <a:bodyPr>
            <a:normAutofit fontScale="92500" lnSpcReduction="20000"/>
          </a:bodyPr>
          <a:lstStyle/>
          <a:p>
            <a:pPr algn="just">
              <a:buFont typeface="Wingdings" panose="05000000000000000000" pitchFamily="2" charset="2"/>
              <a:buChar char="q"/>
            </a:pPr>
            <a:r>
              <a:rPr lang="en-US" sz="2200" dirty="0">
                <a:latin typeface="+mj-lt"/>
              </a:rPr>
              <a:t> </a:t>
            </a:r>
            <a:r>
              <a:rPr lang="en-US" sz="2200" i="0" dirty="0">
                <a:solidFill>
                  <a:srgbClr val="000000"/>
                </a:solidFill>
                <a:effectLst/>
                <a:latin typeface="+mj-lt"/>
              </a:rPr>
              <a:t>It is a fully-managed platform as a service. Here the platform manages aspects such as database software upgrades, patching, backups, the monitoring.</a:t>
            </a:r>
          </a:p>
          <a:p>
            <a:pPr algn="just">
              <a:buFont typeface="Wingdings" panose="05000000000000000000" pitchFamily="2" charset="2"/>
              <a:buChar char="q"/>
            </a:pPr>
            <a:r>
              <a:rPr lang="en-US" sz="2200" i="0" dirty="0">
                <a:solidFill>
                  <a:srgbClr val="000000"/>
                </a:solidFill>
                <a:effectLst/>
                <a:latin typeface="+mj-lt"/>
              </a:rPr>
              <a:t>Using Azure SQL Database, we can provide a highly available and performant storage layer for our applications.</a:t>
            </a:r>
          </a:p>
          <a:p>
            <a:pPr algn="just">
              <a:buFont typeface="Wingdings" panose="05000000000000000000" pitchFamily="2" charset="2"/>
              <a:buChar char="q"/>
            </a:pPr>
            <a:r>
              <a:rPr lang="en-US" sz="2200" i="0" dirty="0">
                <a:solidFill>
                  <a:srgbClr val="000000"/>
                </a:solidFill>
                <a:effectLst/>
                <a:latin typeface="+mj-lt"/>
              </a:rPr>
              <a:t>Types of Deployment Options for the SQL Database:</a:t>
            </a:r>
          </a:p>
          <a:p>
            <a:pPr marL="800100" lvl="1" indent="-342900" algn="just">
              <a:buFont typeface="Arial" panose="020B0604020202020204" pitchFamily="34" charset="0"/>
              <a:buChar char="•"/>
            </a:pPr>
            <a:r>
              <a:rPr lang="en-US" sz="2200" i="0" dirty="0">
                <a:solidFill>
                  <a:srgbClr val="000000"/>
                </a:solidFill>
                <a:effectLst/>
                <a:latin typeface="+mj-lt"/>
              </a:rPr>
              <a:t>Single Database</a:t>
            </a:r>
          </a:p>
          <a:p>
            <a:pPr marL="800100" lvl="1" indent="-342900" algn="just">
              <a:buFont typeface="Arial" panose="020B0604020202020204" pitchFamily="34" charset="0"/>
              <a:buChar char="•"/>
            </a:pPr>
            <a:r>
              <a:rPr lang="en-US" sz="2200" i="0" dirty="0">
                <a:solidFill>
                  <a:srgbClr val="000000"/>
                </a:solidFill>
                <a:effectLst/>
                <a:latin typeface="+mj-lt"/>
              </a:rPr>
              <a:t> Elastics Pool</a:t>
            </a:r>
          </a:p>
          <a:p>
            <a:pPr marL="800100" lvl="1" indent="-342900" algn="just">
              <a:buFont typeface="Arial" panose="020B0604020202020204" pitchFamily="34" charset="0"/>
              <a:buChar char="•"/>
            </a:pPr>
            <a:r>
              <a:rPr lang="en-US" sz="2200" i="0" dirty="0">
                <a:solidFill>
                  <a:srgbClr val="000000"/>
                </a:solidFill>
                <a:effectLst/>
                <a:latin typeface="+mj-lt"/>
              </a:rPr>
              <a:t>Managed Instance</a:t>
            </a:r>
          </a:p>
          <a:p>
            <a:pPr algn="just">
              <a:buFont typeface="Wingdings" panose="05000000000000000000" pitchFamily="2" charset="2"/>
              <a:buChar char="q"/>
            </a:pPr>
            <a:r>
              <a:rPr lang="en-US" sz="2200" i="0" dirty="0">
                <a:solidFill>
                  <a:srgbClr val="000000"/>
                </a:solidFill>
                <a:effectLst/>
                <a:latin typeface="+mj-lt"/>
              </a:rPr>
              <a:t>Azure SQL Database offers three service tiers:</a:t>
            </a:r>
          </a:p>
          <a:p>
            <a:pPr marL="800100" lvl="1" indent="-342900" algn="just">
              <a:buFont typeface="Arial" panose="020B0604020202020204" pitchFamily="34" charset="0"/>
              <a:buChar char="•"/>
            </a:pPr>
            <a:r>
              <a:rPr lang="en-US" sz="2200" i="0" dirty="0">
                <a:solidFill>
                  <a:srgbClr val="000000"/>
                </a:solidFill>
                <a:effectLst/>
                <a:latin typeface="+mj-lt"/>
              </a:rPr>
              <a:t>General Purpose or Standard</a:t>
            </a:r>
          </a:p>
          <a:p>
            <a:pPr marL="800100" lvl="1" indent="-342900" algn="just">
              <a:buFont typeface="Arial" panose="020B0604020202020204" pitchFamily="34" charset="0"/>
              <a:buChar char="•"/>
            </a:pPr>
            <a:r>
              <a:rPr lang="en-US" sz="2200" i="0" dirty="0">
                <a:solidFill>
                  <a:srgbClr val="000000"/>
                </a:solidFill>
                <a:effectLst/>
                <a:latin typeface="+mj-lt"/>
              </a:rPr>
              <a:t>Business Purpose or Premium</a:t>
            </a:r>
          </a:p>
          <a:p>
            <a:pPr marL="800100" lvl="1" indent="-342900" algn="just">
              <a:buFont typeface="Arial" panose="020B0604020202020204" pitchFamily="34" charset="0"/>
              <a:buChar char="•"/>
            </a:pPr>
            <a:r>
              <a:rPr lang="en-US" sz="2200" i="0" dirty="0">
                <a:solidFill>
                  <a:srgbClr val="000000"/>
                </a:solidFill>
                <a:effectLst/>
                <a:latin typeface="+mj-lt"/>
              </a:rPr>
              <a:t>Hyperscale</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42123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54AA-D426-485B-A591-D98E9664536A}"/>
              </a:ext>
            </a:extLst>
          </p:cNvPr>
          <p:cNvSpPr>
            <a:spLocks noGrp="1"/>
          </p:cNvSpPr>
          <p:nvPr>
            <p:ph type="title"/>
          </p:nvPr>
        </p:nvSpPr>
        <p:spPr/>
        <p:txBody>
          <a:bodyPr/>
          <a:lstStyle/>
          <a:p>
            <a:r>
              <a:rPr lang="en-US" b="1" dirty="0"/>
              <a:t>Demonstration -</a:t>
            </a:r>
            <a:endParaRPr lang="en-IN" b="1" dirty="0"/>
          </a:p>
        </p:txBody>
      </p:sp>
    </p:spTree>
    <p:extLst>
      <p:ext uri="{BB962C8B-B14F-4D97-AF65-F5344CB8AC3E}">
        <p14:creationId xmlns:p14="http://schemas.microsoft.com/office/powerpoint/2010/main" val="364139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F237-4942-4060-8B7F-73D47B66D56D}"/>
              </a:ext>
            </a:extLst>
          </p:cNvPr>
          <p:cNvSpPr>
            <a:spLocks noGrp="1"/>
          </p:cNvSpPr>
          <p:nvPr>
            <p:ph type="title"/>
          </p:nvPr>
        </p:nvSpPr>
        <p:spPr>
          <a:xfrm>
            <a:off x="1097280" y="818606"/>
            <a:ext cx="10058400" cy="918754"/>
          </a:xfrm>
        </p:spPr>
        <p:txBody>
          <a:bodyPr/>
          <a:lstStyle/>
          <a:p>
            <a:r>
              <a:rPr lang="en-US" dirty="0"/>
              <a:t>             Opening the Azure Platform</a:t>
            </a:r>
            <a:endParaRPr lang="en-IN" dirty="0"/>
          </a:p>
        </p:txBody>
      </p:sp>
      <p:pic>
        <p:nvPicPr>
          <p:cNvPr id="2050" name="Picture 2">
            <a:extLst>
              <a:ext uri="{FF2B5EF4-FFF2-40B4-BE49-F238E27FC236}">
                <a16:creationId xmlns:a16="http://schemas.microsoft.com/office/drawing/2014/main" id="{AB7291BE-BB48-4D7F-B6D6-9C59B01C6F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658" r="-329"/>
          <a:stretch/>
        </p:blipFill>
        <p:spPr bwMode="auto">
          <a:xfrm>
            <a:off x="2236033" y="1924594"/>
            <a:ext cx="7972216" cy="389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4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1985-C86C-4E07-83D4-C6BC912772BE}"/>
              </a:ext>
            </a:extLst>
          </p:cNvPr>
          <p:cNvSpPr>
            <a:spLocks noGrp="1"/>
          </p:cNvSpPr>
          <p:nvPr>
            <p:ph type="title"/>
          </p:nvPr>
        </p:nvSpPr>
        <p:spPr>
          <a:xfrm>
            <a:off x="1419497" y="961422"/>
            <a:ext cx="10058400" cy="836803"/>
          </a:xfrm>
        </p:spPr>
        <p:txBody>
          <a:bodyPr/>
          <a:lstStyle/>
          <a:p>
            <a:r>
              <a:rPr lang="en-US" dirty="0"/>
              <a:t>       Creating the Resource Group</a:t>
            </a:r>
            <a:endParaRPr lang="en-IN" dirty="0"/>
          </a:p>
        </p:txBody>
      </p:sp>
      <p:pic>
        <p:nvPicPr>
          <p:cNvPr id="3074" name="Picture 2">
            <a:extLst>
              <a:ext uri="{FF2B5EF4-FFF2-40B4-BE49-F238E27FC236}">
                <a16:creationId xmlns:a16="http://schemas.microsoft.com/office/drawing/2014/main" id="{EBD6C6B9-51B8-417A-96E1-544C4BF2764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42" r="367"/>
          <a:stretch/>
        </p:blipFill>
        <p:spPr bwMode="auto">
          <a:xfrm>
            <a:off x="2140240" y="1942010"/>
            <a:ext cx="7709154" cy="37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469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57B5-A852-42E9-9E1D-A7C3FE652FCD}"/>
              </a:ext>
            </a:extLst>
          </p:cNvPr>
          <p:cNvSpPr>
            <a:spLocks noGrp="1"/>
          </p:cNvSpPr>
          <p:nvPr>
            <p:ph type="title"/>
          </p:nvPr>
        </p:nvSpPr>
        <p:spPr>
          <a:xfrm>
            <a:off x="1097280" y="942680"/>
            <a:ext cx="10058400" cy="794680"/>
          </a:xfrm>
        </p:spPr>
        <p:txBody>
          <a:bodyPr/>
          <a:lstStyle/>
          <a:p>
            <a:r>
              <a:rPr lang="en-US" dirty="0"/>
              <a:t>                      Storage Account</a:t>
            </a:r>
            <a:endParaRPr lang="en-IN" dirty="0"/>
          </a:p>
        </p:txBody>
      </p:sp>
      <p:pic>
        <p:nvPicPr>
          <p:cNvPr id="4098" name="Picture 2">
            <a:extLst>
              <a:ext uri="{FF2B5EF4-FFF2-40B4-BE49-F238E27FC236}">
                <a16:creationId xmlns:a16="http://schemas.microsoft.com/office/drawing/2014/main" id="{BDA6D426-36A7-4CC3-9C13-45C416AD8E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8658" r="-97"/>
          <a:stretch/>
        </p:blipFill>
        <p:spPr bwMode="auto">
          <a:xfrm>
            <a:off x="2176107" y="1904171"/>
            <a:ext cx="7995504" cy="391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4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BC4A-3421-4A74-B909-8FEB44730B88}"/>
              </a:ext>
            </a:extLst>
          </p:cNvPr>
          <p:cNvSpPr>
            <a:spLocks noGrp="1"/>
          </p:cNvSpPr>
          <p:nvPr>
            <p:ph type="title"/>
          </p:nvPr>
        </p:nvSpPr>
        <p:spPr>
          <a:xfrm>
            <a:off x="1097280" y="933254"/>
            <a:ext cx="10058400" cy="804106"/>
          </a:xfrm>
        </p:spPr>
        <p:txBody>
          <a:bodyPr/>
          <a:lstStyle/>
          <a:p>
            <a:r>
              <a:rPr lang="en-US" dirty="0"/>
              <a:t>       Containers in the Storage Account</a:t>
            </a:r>
            <a:endParaRPr lang="en-IN" dirty="0"/>
          </a:p>
        </p:txBody>
      </p:sp>
      <p:pic>
        <p:nvPicPr>
          <p:cNvPr id="5122" name="Picture 2">
            <a:extLst>
              <a:ext uri="{FF2B5EF4-FFF2-40B4-BE49-F238E27FC236}">
                <a16:creationId xmlns:a16="http://schemas.microsoft.com/office/drawing/2014/main" id="{579A1564-D5AB-4D4F-B315-058AE8AF6E5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9408" r="346"/>
          <a:stretch/>
        </p:blipFill>
        <p:spPr bwMode="auto">
          <a:xfrm>
            <a:off x="2073712" y="1998482"/>
            <a:ext cx="8229809" cy="401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21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63CE-1603-44FF-94E6-5B821036FC6B}"/>
              </a:ext>
            </a:extLst>
          </p:cNvPr>
          <p:cNvSpPr>
            <a:spLocks noGrp="1"/>
          </p:cNvSpPr>
          <p:nvPr>
            <p:ph type="title"/>
          </p:nvPr>
        </p:nvSpPr>
        <p:spPr>
          <a:xfrm>
            <a:off x="1097280" y="961534"/>
            <a:ext cx="10058400" cy="775826"/>
          </a:xfrm>
        </p:spPr>
        <p:txBody>
          <a:bodyPr>
            <a:normAutofit/>
          </a:bodyPr>
          <a:lstStyle/>
          <a:p>
            <a:r>
              <a:rPr lang="en-US" dirty="0"/>
              <a:t>                    SQL Database Server </a:t>
            </a:r>
            <a:endParaRPr lang="en-IN" dirty="0"/>
          </a:p>
        </p:txBody>
      </p:sp>
      <p:pic>
        <p:nvPicPr>
          <p:cNvPr id="6146" name="Picture 2">
            <a:extLst>
              <a:ext uri="{FF2B5EF4-FFF2-40B4-BE49-F238E27FC236}">
                <a16:creationId xmlns:a16="http://schemas.microsoft.com/office/drawing/2014/main" id="{C540C5D8-89A3-438F-9A7A-4A394DA707C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8940" r="-32"/>
          <a:stretch/>
        </p:blipFill>
        <p:spPr bwMode="auto">
          <a:xfrm>
            <a:off x="2083139" y="1973413"/>
            <a:ext cx="8173224" cy="398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98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5CC5-D8B0-4BA1-8267-1402CB3288B7}"/>
              </a:ext>
            </a:extLst>
          </p:cNvPr>
          <p:cNvSpPr>
            <a:spLocks noGrp="1"/>
          </p:cNvSpPr>
          <p:nvPr>
            <p:ph type="title"/>
          </p:nvPr>
        </p:nvSpPr>
        <p:spPr>
          <a:xfrm>
            <a:off x="1097280" y="923827"/>
            <a:ext cx="10058400" cy="813533"/>
          </a:xfrm>
        </p:spPr>
        <p:txBody>
          <a:bodyPr/>
          <a:lstStyle/>
          <a:p>
            <a:r>
              <a:rPr lang="en-US" dirty="0"/>
              <a:t>           Upload Database in the Server</a:t>
            </a:r>
            <a:endParaRPr lang="en-IN" dirty="0"/>
          </a:p>
        </p:txBody>
      </p:sp>
      <p:pic>
        <p:nvPicPr>
          <p:cNvPr id="7170" name="Picture 2">
            <a:extLst>
              <a:ext uri="{FF2B5EF4-FFF2-40B4-BE49-F238E27FC236}">
                <a16:creationId xmlns:a16="http://schemas.microsoft.com/office/drawing/2014/main" id="{F7751BE4-4148-4666-BEED-41267F64AE0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8471" r="-533"/>
          <a:stretch/>
        </p:blipFill>
        <p:spPr bwMode="auto">
          <a:xfrm>
            <a:off x="1759577" y="1919339"/>
            <a:ext cx="8889565" cy="4340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099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05D6C73-A612-4297-B8D4-B30482E229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42" r="200"/>
          <a:stretch/>
        </p:blipFill>
        <p:spPr bwMode="auto">
          <a:xfrm>
            <a:off x="1287052" y="1093509"/>
            <a:ext cx="9431224" cy="464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30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5AA59-38E5-4914-BAB0-BB2492D4FC11}"/>
              </a:ext>
            </a:extLst>
          </p:cNvPr>
          <p:cNvSpPr txBox="1"/>
          <p:nvPr/>
        </p:nvSpPr>
        <p:spPr>
          <a:xfrm>
            <a:off x="0" y="895350"/>
            <a:ext cx="11772900" cy="4431983"/>
          </a:xfrm>
          <a:prstGeom prst="rect">
            <a:avLst/>
          </a:prstGeom>
          <a:noFill/>
        </p:spPr>
        <p:txBody>
          <a:bodyPr wrap="square" rtlCol="0">
            <a:spAutoFit/>
          </a:bodyPr>
          <a:lstStyle/>
          <a:p>
            <a:pPr algn="just"/>
            <a:r>
              <a:rPr lang="en-US" sz="6000" b="1" dirty="0">
                <a:latin typeface="Bahnschrift SemiLight" panose="020B0502040204020203" pitchFamily="34" charset="0"/>
              </a:rPr>
              <a:t>                       </a:t>
            </a:r>
            <a:r>
              <a:rPr lang="en-US" sz="6000" u="sng" dirty="0">
                <a:latin typeface="Bahnschrift SemiLight" panose="020B0502040204020203" pitchFamily="34" charset="0"/>
              </a:rPr>
              <a:t>Topic</a:t>
            </a:r>
          </a:p>
          <a:p>
            <a:pPr algn="just"/>
            <a:endParaRPr lang="en-US" sz="6000" u="sng" dirty="0">
              <a:latin typeface="Bahnschrift SemiLight" panose="020B0502040204020203" pitchFamily="34" charset="0"/>
            </a:endParaRPr>
          </a:p>
          <a:p>
            <a:pPr algn="just"/>
            <a:r>
              <a:rPr lang="en-US" sz="4800" b="1" dirty="0">
                <a:solidFill>
                  <a:schemeClr val="tx1">
                    <a:lumMod val="75000"/>
                    <a:lumOff val="25000"/>
                  </a:schemeClr>
                </a:solidFill>
                <a:latin typeface="Bahnschrift SemiLight" panose="020B0502040204020203" pitchFamily="34" charset="0"/>
              </a:rPr>
              <a:t>Configuration of Azure Data Factory and Create Pipelines to take Data from Azure Blob and Insert it into Azure SQL </a:t>
            </a:r>
            <a:endParaRPr lang="en-IN" sz="4800" b="1" dirty="0">
              <a:solidFill>
                <a:schemeClr val="tx1">
                  <a:lumMod val="75000"/>
                  <a:lumOff val="25000"/>
                </a:schemeClr>
              </a:solidFill>
              <a:latin typeface="Bahnschrift SemiLight" panose="020B0502040204020203" pitchFamily="34" charset="0"/>
            </a:endParaRPr>
          </a:p>
          <a:p>
            <a:endParaRPr lang="en-IN" dirty="0"/>
          </a:p>
        </p:txBody>
      </p:sp>
    </p:spTree>
    <p:extLst>
      <p:ext uri="{BB962C8B-B14F-4D97-AF65-F5344CB8AC3E}">
        <p14:creationId xmlns:p14="http://schemas.microsoft.com/office/powerpoint/2010/main" val="3875270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735A-78EF-41DA-B86F-1CE88D468FB9}"/>
              </a:ext>
            </a:extLst>
          </p:cNvPr>
          <p:cNvSpPr>
            <a:spLocks noGrp="1"/>
          </p:cNvSpPr>
          <p:nvPr>
            <p:ph type="title"/>
          </p:nvPr>
        </p:nvSpPr>
        <p:spPr>
          <a:xfrm>
            <a:off x="1097280" y="970158"/>
            <a:ext cx="10058400" cy="767202"/>
          </a:xfrm>
        </p:spPr>
        <p:txBody>
          <a:bodyPr/>
          <a:lstStyle/>
          <a:p>
            <a:r>
              <a:rPr lang="en-US" dirty="0"/>
              <a:t> Opening the SQL Database Query Editor</a:t>
            </a:r>
            <a:endParaRPr lang="en-IN" dirty="0"/>
          </a:p>
        </p:txBody>
      </p:sp>
      <p:pic>
        <p:nvPicPr>
          <p:cNvPr id="9218" name="Picture 2">
            <a:extLst>
              <a:ext uri="{FF2B5EF4-FFF2-40B4-BE49-F238E27FC236}">
                <a16:creationId xmlns:a16="http://schemas.microsoft.com/office/drawing/2014/main" id="{79302C65-3B6E-4E8E-95A2-CC2BD89616A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705" r="-408"/>
          <a:stretch/>
        </p:blipFill>
        <p:spPr bwMode="auto">
          <a:xfrm>
            <a:off x="1977226" y="1871387"/>
            <a:ext cx="8237548" cy="401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14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F79E-AAD7-4170-AA4C-CC5B4911D97B}"/>
              </a:ext>
            </a:extLst>
          </p:cNvPr>
          <p:cNvSpPr>
            <a:spLocks noGrp="1"/>
          </p:cNvSpPr>
          <p:nvPr>
            <p:ph type="title"/>
          </p:nvPr>
        </p:nvSpPr>
        <p:spPr>
          <a:xfrm>
            <a:off x="1097280" y="1055802"/>
            <a:ext cx="10058400" cy="681558"/>
          </a:xfrm>
        </p:spPr>
        <p:txBody>
          <a:bodyPr>
            <a:normAutofit fontScale="90000"/>
          </a:bodyPr>
          <a:lstStyle/>
          <a:p>
            <a:r>
              <a:rPr lang="en-US" dirty="0"/>
              <a:t>                              Query Used</a:t>
            </a:r>
            <a:endParaRPr lang="en-IN" dirty="0"/>
          </a:p>
        </p:txBody>
      </p:sp>
      <p:pic>
        <p:nvPicPr>
          <p:cNvPr id="10242" name="Picture 2">
            <a:extLst>
              <a:ext uri="{FF2B5EF4-FFF2-40B4-BE49-F238E27FC236}">
                <a16:creationId xmlns:a16="http://schemas.microsoft.com/office/drawing/2014/main" id="{6B81EFDD-6A2D-405B-B598-C2518AC5103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9173" r="-32"/>
          <a:stretch/>
        </p:blipFill>
        <p:spPr bwMode="auto">
          <a:xfrm>
            <a:off x="1905693" y="1929837"/>
            <a:ext cx="8380614" cy="408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5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FC2A-6929-420B-9729-869E0AF4604D}"/>
              </a:ext>
            </a:extLst>
          </p:cNvPr>
          <p:cNvSpPr>
            <a:spLocks noGrp="1"/>
          </p:cNvSpPr>
          <p:nvPr>
            <p:ph type="title"/>
          </p:nvPr>
        </p:nvSpPr>
        <p:spPr>
          <a:xfrm>
            <a:off x="1097280" y="988906"/>
            <a:ext cx="10058400" cy="748454"/>
          </a:xfrm>
        </p:spPr>
        <p:txBody>
          <a:bodyPr/>
          <a:lstStyle/>
          <a:p>
            <a:r>
              <a:rPr lang="en-US" dirty="0"/>
              <a:t>                 Creating Data Factory</a:t>
            </a:r>
            <a:endParaRPr lang="en-IN" dirty="0"/>
          </a:p>
        </p:txBody>
      </p:sp>
      <p:pic>
        <p:nvPicPr>
          <p:cNvPr id="11266" name="Picture 2">
            <a:extLst>
              <a:ext uri="{FF2B5EF4-FFF2-40B4-BE49-F238E27FC236}">
                <a16:creationId xmlns:a16="http://schemas.microsoft.com/office/drawing/2014/main" id="{89996A55-3F16-4CE3-82FA-13484F135D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9408" r="-32"/>
          <a:stretch/>
        </p:blipFill>
        <p:spPr bwMode="auto">
          <a:xfrm>
            <a:off x="1834992" y="1895621"/>
            <a:ext cx="8907834" cy="432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84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3E64604-ADE2-4160-BF32-B5CF201BB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25" r="404"/>
          <a:stretch/>
        </p:blipFill>
        <p:spPr bwMode="auto">
          <a:xfrm>
            <a:off x="906951" y="509047"/>
            <a:ext cx="10566633" cy="516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5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B471DA-1B68-40D9-8218-E3B4C8E11ED3}"/>
              </a:ext>
            </a:extLst>
          </p:cNvPr>
          <p:cNvSpPr>
            <a:spLocks noGrp="1"/>
          </p:cNvSpPr>
          <p:nvPr>
            <p:ph type="body" sz="half" idx="2"/>
          </p:nvPr>
        </p:nvSpPr>
        <p:spPr>
          <a:xfrm>
            <a:off x="237310" y="377073"/>
            <a:ext cx="3580546" cy="5928132"/>
          </a:xfrm>
        </p:spPr>
        <p:style>
          <a:lnRef idx="2">
            <a:schemeClr val="dk1"/>
          </a:lnRef>
          <a:fillRef idx="1">
            <a:schemeClr val="lt1"/>
          </a:fillRef>
          <a:effectRef idx="0">
            <a:schemeClr val="dk1"/>
          </a:effectRef>
          <a:fontRef idx="minor">
            <a:schemeClr val="dk1"/>
          </a:fontRef>
        </p:style>
        <p:txBody>
          <a:bodyPr>
            <a:normAutofit/>
          </a:bodyPr>
          <a:lstStyle/>
          <a:p>
            <a:pPr algn="just" rtl="0">
              <a:spcBef>
                <a:spcPts val="0"/>
              </a:spcBef>
              <a:spcAft>
                <a:spcPts val="1000"/>
              </a:spcAft>
            </a:pPr>
            <a:r>
              <a:rPr lang="en-US" sz="2000" b="0" i="0" u="none" strike="noStrike" dirty="0">
                <a:solidFill>
                  <a:srgbClr val="171717"/>
                </a:solidFill>
                <a:effectLst/>
                <a:latin typeface="+mj-lt"/>
              </a:rPr>
              <a:t>On the home page, select </a:t>
            </a:r>
            <a:r>
              <a:rPr lang="en-US" sz="2000" b="1" i="0" u="none" strike="noStrike" dirty="0">
                <a:solidFill>
                  <a:srgbClr val="171717"/>
                </a:solidFill>
                <a:effectLst/>
                <a:latin typeface="+mj-lt"/>
              </a:rPr>
              <a:t>Orchestrate</a:t>
            </a:r>
            <a:r>
              <a:rPr lang="en-US" sz="2000" b="0" i="0" u="none" strike="noStrike" dirty="0">
                <a:solidFill>
                  <a:srgbClr val="171717"/>
                </a:solidFill>
                <a:effectLst/>
                <a:latin typeface="+mj-lt"/>
              </a:rPr>
              <a:t>.</a:t>
            </a:r>
            <a:endParaRPr lang="en-US" sz="2000" b="0" dirty="0">
              <a:effectLst/>
              <a:latin typeface="+mj-lt"/>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171717"/>
                </a:solidFill>
                <a:effectLst/>
                <a:latin typeface="+mj-lt"/>
              </a:rPr>
              <a:t>In the General panel under </a:t>
            </a:r>
            <a:r>
              <a:rPr lang="en-US" sz="2000" b="1" i="0" u="none" strike="noStrike" dirty="0">
                <a:solidFill>
                  <a:srgbClr val="171717"/>
                </a:solidFill>
                <a:effectLst/>
                <a:latin typeface="+mj-lt"/>
              </a:rPr>
              <a:t>Properties</a:t>
            </a:r>
            <a:r>
              <a:rPr lang="en-US" sz="2000" b="0" i="0" u="none" strike="noStrike" dirty="0">
                <a:solidFill>
                  <a:srgbClr val="171717"/>
                </a:solidFill>
                <a:effectLst/>
                <a:latin typeface="+mj-lt"/>
              </a:rPr>
              <a:t>, specify </a:t>
            </a:r>
            <a:r>
              <a:rPr lang="en-US" sz="2000" b="1" i="0" u="none" strike="noStrike" dirty="0">
                <a:solidFill>
                  <a:srgbClr val="171717"/>
                </a:solidFill>
                <a:effectLst/>
                <a:latin typeface="+mj-lt"/>
              </a:rPr>
              <a:t>CopyPipeline</a:t>
            </a:r>
            <a:r>
              <a:rPr lang="en-US" sz="2000" b="0" i="0" u="none" strike="noStrike" dirty="0">
                <a:solidFill>
                  <a:srgbClr val="171717"/>
                </a:solidFill>
                <a:effectLst/>
                <a:latin typeface="+mj-lt"/>
              </a:rPr>
              <a:t> for </a:t>
            </a:r>
            <a:r>
              <a:rPr lang="en-US" sz="2000" b="1" i="0" u="none" strike="noStrike" dirty="0">
                <a:solidFill>
                  <a:srgbClr val="171717"/>
                </a:solidFill>
                <a:effectLst/>
                <a:latin typeface="+mj-lt"/>
              </a:rPr>
              <a:t>Name</a:t>
            </a:r>
            <a:r>
              <a:rPr lang="en-US" sz="2000" b="0" i="0" u="none" strike="noStrike" dirty="0">
                <a:solidFill>
                  <a:srgbClr val="171717"/>
                </a:solidFill>
                <a:effectLst/>
                <a:latin typeface="+mj-lt"/>
              </a:rPr>
              <a:t>. </a:t>
            </a: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171717"/>
                </a:solidFill>
                <a:effectLst/>
                <a:latin typeface="+mj-lt"/>
              </a:rPr>
              <a:t>Then collapse the panel by clicking the Properties icon in the top-right corner.</a:t>
            </a:r>
          </a:p>
          <a:p>
            <a:pPr marL="342900" indent="-342900">
              <a:buFont typeface="Arial" panose="020B0604020202020204" pitchFamily="34" charset="0"/>
              <a:buChar char="•"/>
            </a:pPr>
            <a:r>
              <a:rPr lang="en-US" sz="2000" b="0" i="0" u="none" strike="noStrike" dirty="0">
                <a:solidFill>
                  <a:srgbClr val="171717"/>
                </a:solidFill>
                <a:effectLst/>
                <a:latin typeface="+mj-lt"/>
              </a:rPr>
              <a:t>In the </a:t>
            </a:r>
            <a:r>
              <a:rPr lang="en-US" sz="2000" b="1" i="0" u="none" strike="noStrike" dirty="0">
                <a:solidFill>
                  <a:srgbClr val="171717"/>
                </a:solidFill>
                <a:effectLst/>
                <a:latin typeface="+mj-lt"/>
              </a:rPr>
              <a:t>Activities</a:t>
            </a:r>
            <a:r>
              <a:rPr lang="en-US" sz="2000" b="0" i="0" u="none" strike="noStrike" dirty="0">
                <a:solidFill>
                  <a:srgbClr val="171717"/>
                </a:solidFill>
                <a:effectLst/>
                <a:latin typeface="+mj-lt"/>
              </a:rPr>
              <a:t> tool box  expand the </a:t>
            </a:r>
            <a:r>
              <a:rPr lang="en-US" sz="2000" b="1" i="0" u="none" strike="noStrike" dirty="0">
                <a:solidFill>
                  <a:srgbClr val="171717"/>
                </a:solidFill>
                <a:effectLst/>
                <a:latin typeface="+mj-lt"/>
              </a:rPr>
              <a:t>Move and Transform</a:t>
            </a:r>
            <a:r>
              <a:rPr lang="en-US" sz="2000" b="0" i="0" u="none" strike="noStrike" dirty="0">
                <a:solidFill>
                  <a:srgbClr val="171717"/>
                </a:solidFill>
                <a:effectLst/>
                <a:latin typeface="+mj-lt"/>
              </a:rPr>
              <a:t> category, and drag and drop the </a:t>
            </a:r>
            <a:r>
              <a:rPr lang="en-US" sz="2000" b="1" i="0" u="none" strike="noStrike" dirty="0">
                <a:solidFill>
                  <a:srgbClr val="171717"/>
                </a:solidFill>
                <a:effectLst/>
                <a:latin typeface="+mj-lt"/>
              </a:rPr>
              <a:t>Copy Data</a:t>
            </a:r>
            <a:r>
              <a:rPr lang="en-US" sz="2000" b="0" i="0" u="none" strike="noStrike" dirty="0">
                <a:solidFill>
                  <a:srgbClr val="171717"/>
                </a:solidFill>
                <a:effectLst/>
                <a:latin typeface="+mj-lt"/>
              </a:rPr>
              <a:t> activity from the tool box to the pipeline designer surface.</a:t>
            </a:r>
          </a:p>
          <a:p>
            <a:pPr marL="342900" indent="-342900">
              <a:buFont typeface="Arial" panose="020B0604020202020204" pitchFamily="34" charset="0"/>
              <a:buChar char="•"/>
            </a:pPr>
            <a:r>
              <a:rPr lang="en-US" sz="2000" b="0" i="0" u="none" strike="noStrike" dirty="0">
                <a:solidFill>
                  <a:srgbClr val="171717"/>
                </a:solidFill>
                <a:effectLst/>
                <a:latin typeface="+mj-lt"/>
              </a:rPr>
              <a:t>Specify </a:t>
            </a:r>
            <a:r>
              <a:rPr lang="en-US" sz="2000" b="1" i="0" u="none" strike="noStrike" dirty="0">
                <a:solidFill>
                  <a:srgbClr val="171717"/>
                </a:solidFill>
                <a:effectLst/>
                <a:latin typeface="+mj-lt"/>
              </a:rPr>
              <a:t>CopyFromBlobToSql </a:t>
            </a:r>
            <a:r>
              <a:rPr lang="en-US" sz="2000" b="0" i="0" u="none" strike="noStrike" dirty="0">
                <a:solidFill>
                  <a:srgbClr val="171717"/>
                </a:solidFill>
                <a:effectLst/>
                <a:latin typeface="+mj-lt"/>
              </a:rPr>
              <a:t>for </a:t>
            </a:r>
            <a:r>
              <a:rPr lang="en-US" sz="2000" b="1" i="0" u="none" strike="noStrike" dirty="0">
                <a:solidFill>
                  <a:srgbClr val="171717"/>
                </a:solidFill>
                <a:effectLst/>
                <a:latin typeface="+mj-lt"/>
              </a:rPr>
              <a:t>Name</a:t>
            </a:r>
            <a:endParaRPr lang="en-IN" sz="2000" dirty="0">
              <a:latin typeface="+mj-lt"/>
            </a:endParaRPr>
          </a:p>
        </p:txBody>
      </p:sp>
      <p:pic>
        <p:nvPicPr>
          <p:cNvPr id="13314" name="Picture 2">
            <a:extLst>
              <a:ext uri="{FF2B5EF4-FFF2-40B4-BE49-F238E27FC236}">
                <a16:creationId xmlns:a16="http://schemas.microsoft.com/office/drawing/2014/main" id="{AE3D0705-815B-4C57-8399-FA9DA63253D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980" r="-142"/>
          <a:stretch/>
        </p:blipFill>
        <p:spPr bwMode="auto">
          <a:xfrm>
            <a:off x="4334344" y="1253766"/>
            <a:ext cx="7620346" cy="371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13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E205A-046B-4E3F-8BAA-BB8AA7ECE4DF}"/>
              </a:ext>
            </a:extLst>
          </p:cNvPr>
          <p:cNvSpPr txBox="1"/>
          <p:nvPr/>
        </p:nvSpPr>
        <p:spPr>
          <a:xfrm>
            <a:off x="254524" y="669303"/>
            <a:ext cx="11519554" cy="5114221"/>
          </a:xfrm>
          <a:prstGeom prst="rect">
            <a:avLst/>
          </a:prstGeom>
          <a:noFill/>
        </p:spPr>
        <p:txBody>
          <a:bodyPr wrap="square" rtlCol="0">
            <a:spAutoFit/>
          </a:bodyPr>
          <a:lstStyle/>
          <a:p>
            <a:pPr marL="514350" indent="-514350" rtl="0" fontAlgn="base">
              <a:spcBef>
                <a:spcPts val="0"/>
              </a:spcBef>
              <a:spcAft>
                <a:spcPts val="0"/>
              </a:spcAft>
              <a:buFont typeface="+mj-lt"/>
              <a:buAutoNum type="alphaUcPeriod"/>
            </a:pPr>
            <a:r>
              <a:rPr lang="en-US" sz="2000" i="0" u="none" strike="noStrike" dirty="0">
                <a:solidFill>
                  <a:srgbClr val="171717"/>
                </a:solidFill>
                <a:effectLst/>
                <a:latin typeface="+mj-lt"/>
              </a:rPr>
              <a:t>Go to the Sink tab, and select +  New to create a sink dataset.</a:t>
            </a:r>
          </a:p>
          <a:p>
            <a:pPr marL="514350" indent="-514350" rtl="0" fontAlgn="base">
              <a:spcBef>
                <a:spcPts val="0"/>
              </a:spcBef>
              <a:spcAft>
                <a:spcPts val="0"/>
              </a:spcAft>
              <a:buFont typeface="+mj-lt"/>
              <a:buAutoNum type="alphaUcPeriod"/>
            </a:pPr>
            <a:r>
              <a:rPr lang="en-US" sz="2000" i="0" u="none" strike="noStrike" dirty="0">
                <a:solidFill>
                  <a:srgbClr val="171717"/>
                </a:solidFill>
                <a:effectLst/>
                <a:latin typeface="+mj-lt"/>
              </a:rPr>
              <a:t>In the New Dataset dialog box, input "SQL" in the search box to filter the connectors, select Azure SQL Database, and then select Continue. In this tutorial, you copy data to a SQL database.</a:t>
            </a:r>
          </a:p>
          <a:p>
            <a:pPr marL="514350" indent="-514350" rtl="0" fontAlgn="base">
              <a:spcBef>
                <a:spcPts val="0"/>
              </a:spcBef>
              <a:spcAft>
                <a:spcPts val="0"/>
              </a:spcAft>
              <a:buFont typeface="+mj-lt"/>
              <a:buAutoNum type="alphaUcPeriod"/>
            </a:pPr>
            <a:r>
              <a:rPr lang="en-US" sz="2000" i="0" u="none" strike="noStrike" dirty="0">
                <a:solidFill>
                  <a:srgbClr val="171717"/>
                </a:solidFill>
                <a:effectLst/>
                <a:latin typeface="+mj-lt"/>
              </a:rPr>
              <a:t>In the Set Properties dialog box, enter Output Sq  </a:t>
            </a:r>
            <a:r>
              <a:rPr lang="en-US" sz="2000" dirty="0">
                <a:solidFill>
                  <a:srgbClr val="171717"/>
                </a:solidFill>
                <a:latin typeface="+mj-lt"/>
              </a:rPr>
              <a:t>l</a:t>
            </a:r>
            <a:r>
              <a:rPr lang="en-US" sz="2000" i="0" u="none" strike="noStrike" dirty="0">
                <a:solidFill>
                  <a:srgbClr val="171717"/>
                </a:solidFill>
                <a:effectLst/>
                <a:latin typeface="+mj-lt"/>
              </a:rPr>
              <a:t> Dataset for Name. From the Linked service dropdown list, select + New. A dataset must be associated with a linked service. The linked service has the connection string that Data Factory uses to connect to SQL Database at runtime. The dataset specifies the container, folder, and the file (optional) to which the data is copied.</a:t>
            </a:r>
          </a:p>
          <a:p>
            <a:pPr marL="514350" indent="-514350" rtl="0" fontAlgn="base">
              <a:spcBef>
                <a:spcPts val="0"/>
              </a:spcBef>
              <a:spcAft>
                <a:spcPts val="1000"/>
              </a:spcAft>
              <a:buFont typeface="+mj-lt"/>
              <a:buAutoNum type="alphaUcPeriod"/>
            </a:pPr>
            <a:r>
              <a:rPr lang="en-US" sz="2000" i="0" u="none" strike="noStrike" dirty="0">
                <a:solidFill>
                  <a:srgbClr val="171717"/>
                </a:solidFill>
                <a:effectLst/>
                <a:latin typeface="+mj-lt"/>
              </a:rPr>
              <a:t>In the New Linked Service Azure SQL Database)  dialog box   take the following steps:</a:t>
            </a: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Under Name, enter AzureSq  lDatabaseLinkedService.</a:t>
            </a:r>
            <a:endParaRPr lang="en-US" sz="2000" dirty="0">
              <a:effectLst/>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Under Server name, select your SQL Server instance.</a:t>
            </a:r>
            <a:endParaRPr lang="en-US" sz="2000" dirty="0">
              <a:effectLst/>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Under Database name, select your database.</a:t>
            </a:r>
            <a:endParaRPr lang="en-US" sz="2000" dirty="0">
              <a:effectLst/>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Under User name, enter the name of the user.</a:t>
            </a:r>
            <a:endParaRPr lang="en-US" sz="2000" dirty="0">
              <a:effectLst/>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Under Password, enter the password for the user.</a:t>
            </a:r>
            <a:endParaRPr lang="en-US" sz="2000" dirty="0">
              <a:effectLst/>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Select Test connection to test the connection.</a:t>
            </a:r>
            <a:endParaRPr lang="en-US" sz="2000" dirty="0">
              <a:latin typeface="+mj-lt"/>
            </a:endParaRPr>
          </a:p>
          <a:p>
            <a:pPr marL="632460" indent="-342900" rtl="0">
              <a:spcBef>
                <a:spcPts val="0"/>
              </a:spcBef>
              <a:spcAft>
                <a:spcPts val="0"/>
              </a:spcAft>
              <a:buFont typeface="Arial" panose="020B0604020202020204" pitchFamily="34" charset="0"/>
              <a:buChar char="•"/>
            </a:pPr>
            <a:r>
              <a:rPr lang="en-US" sz="2000" i="0" u="none" strike="noStrike" dirty="0">
                <a:solidFill>
                  <a:srgbClr val="171717"/>
                </a:solidFill>
                <a:effectLst/>
                <a:latin typeface="+mj-lt"/>
              </a:rPr>
              <a:t>Select Create to deploy the linked service.</a:t>
            </a:r>
            <a:br>
              <a:rPr lang="en-US" dirty="0"/>
            </a:br>
            <a:endParaRPr lang="en-IN" dirty="0"/>
          </a:p>
        </p:txBody>
      </p:sp>
    </p:spTree>
    <p:extLst>
      <p:ext uri="{BB962C8B-B14F-4D97-AF65-F5344CB8AC3E}">
        <p14:creationId xmlns:p14="http://schemas.microsoft.com/office/powerpoint/2010/main" val="302289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2F7C6E-3F7D-4BA3-AB6B-E0D4C01013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1" r="293"/>
          <a:stretch/>
        </p:blipFill>
        <p:spPr bwMode="auto">
          <a:xfrm>
            <a:off x="1227841" y="589562"/>
            <a:ext cx="9588767" cy="468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809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04D1F0-9A5B-49D5-883E-6C458917A2A6}"/>
              </a:ext>
            </a:extLst>
          </p:cNvPr>
          <p:cNvSpPr>
            <a:spLocks noGrp="1"/>
          </p:cNvSpPr>
          <p:nvPr>
            <p:ph type="body" sz="half" idx="2"/>
          </p:nvPr>
        </p:nvSpPr>
        <p:spPr>
          <a:xfrm>
            <a:off x="84840" y="659875"/>
            <a:ext cx="3902697" cy="5722071"/>
          </a:xfrm>
        </p:spPr>
        <p:style>
          <a:lnRef idx="2">
            <a:schemeClr val="dk1"/>
          </a:lnRef>
          <a:fillRef idx="1">
            <a:schemeClr val="lt1"/>
          </a:fillRef>
          <a:effectRef idx="0">
            <a:schemeClr val="dk1"/>
          </a:effectRef>
          <a:fontRef idx="minor">
            <a:schemeClr val="dk1"/>
          </a:fontRef>
        </p:style>
        <p:txBody>
          <a:bodyPr>
            <a:normAutofit fontScale="92500"/>
          </a:bodyPr>
          <a:lstStyle/>
          <a:p>
            <a:pPr marL="342900" indent="-342900" algn="just" fontAlgn="base">
              <a:spcBef>
                <a:spcPts val="0"/>
              </a:spcBef>
              <a:spcAft>
                <a:spcPts val="0"/>
              </a:spcAft>
              <a:buFont typeface="Arial" panose="020B0604020202020204" pitchFamily="34" charset="0"/>
              <a:buChar char="•"/>
            </a:pPr>
            <a:r>
              <a:rPr lang="en-US" sz="2400" i="0" u="none" strike="noStrike" dirty="0">
                <a:solidFill>
                  <a:srgbClr val="171717"/>
                </a:solidFill>
                <a:effectLst/>
                <a:latin typeface="+mj-lt"/>
              </a:rPr>
              <a:t>To debug the pipeline, select Debug on the toolbar. User see the status of the pipeline run in the Output tab at the bottom of the window.</a:t>
            </a:r>
          </a:p>
          <a:p>
            <a:pPr marL="342900" indent="-342900" algn="just" fontAlgn="base">
              <a:spcBef>
                <a:spcPts val="0"/>
              </a:spcBef>
              <a:spcAft>
                <a:spcPts val="0"/>
              </a:spcAft>
              <a:buFont typeface="Arial" panose="020B0604020202020204" pitchFamily="34" charset="0"/>
              <a:buChar char="•"/>
            </a:pPr>
            <a:r>
              <a:rPr lang="en-US" sz="2400" i="0" u="none" strike="noStrike" dirty="0">
                <a:solidFill>
                  <a:srgbClr val="171717"/>
                </a:solidFill>
                <a:effectLst/>
                <a:latin typeface="+mj-lt"/>
              </a:rPr>
              <a:t>Once the pipeline can run successfully, in the top toolbar, select Publish all. This action publishes entities (datasets, and pipelines) you created to Data Factory.</a:t>
            </a:r>
          </a:p>
          <a:p>
            <a:pPr marL="342900" indent="-342900" algn="just">
              <a:buFont typeface="Arial" panose="020B0604020202020204" pitchFamily="34" charset="0"/>
              <a:buChar char="•"/>
            </a:pPr>
            <a:r>
              <a:rPr lang="en-US" sz="2400" i="0" u="none" strike="noStrike" dirty="0">
                <a:solidFill>
                  <a:srgbClr val="171717"/>
                </a:solidFill>
                <a:effectLst/>
                <a:latin typeface="+mj-lt"/>
              </a:rPr>
              <a:t>Wait until you see the Successfully Published message. To see notification messages, click the Show Notifications on the top-right </a:t>
            </a:r>
            <a:endParaRPr lang="en-IN" sz="1800" dirty="0">
              <a:latin typeface="+mj-lt"/>
            </a:endParaRPr>
          </a:p>
        </p:txBody>
      </p:sp>
      <p:pic>
        <p:nvPicPr>
          <p:cNvPr id="5" name="Picture 2">
            <a:extLst>
              <a:ext uri="{FF2B5EF4-FFF2-40B4-BE49-F238E27FC236}">
                <a16:creationId xmlns:a16="http://schemas.microsoft.com/office/drawing/2014/main" id="{83ACFA4F-21AE-491E-BB64-52B6EAA4C4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877"/>
          <a:stretch/>
        </p:blipFill>
        <p:spPr bwMode="auto">
          <a:xfrm>
            <a:off x="4376393" y="1680563"/>
            <a:ext cx="7601861" cy="367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243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6E889FE-CCF5-41CE-B0F2-6F004B3B3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05" r="297"/>
          <a:stretch/>
        </p:blipFill>
        <p:spPr bwMode="auto">
          <a:xfrm>
            <a:off x="0" y="-2357"/>
            <a:ext cx="6961479" cy="34313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9753FBE3-FEEF-4B9C-94D8-26DB60A55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25" r="-33"/>
          <a:stretch/>
        </p:blipFill>
        <p:spPr bwMode="auto">
          <a:xfrm>
            <a:off x="4233260" y="2403835"/>
            <a:ext cx="7958740" cy="387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26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3BC2-DA48-4DB5-8205-568DEEBBE5A6}"/>
              </a:ext>
            </a:extLst>
          </p:cNvPr>
          <p:cNvSpPr>
            <a:spLocks noGrp="1"/>
          </p:cNvSpPr>
          <p:nvPr>
            <p:ph type="title"/>
          </p:nvPr>
        </p:nvSpPr>
        <p:spPr>
          <a:xfrm>
            <a:off x="1097280" y="923827"/>
            <a:ext cx="10058400" cy="813533"/>
          </a:xfrm>
        </p:spPr>
        <p:txBody>
          <a:bodyPr/>
          <a:lstStyle/>
          <a:p>
            <a:r>
              <a:rPr lang="en-US" dirty="0"/>
              <a:t>                    Transfer Completed</a:t>
            </a:r>
            <a:endParaRPr lang="en-IN" dirty="0"/>
          </a:p>
        </p:txBody>
      </p:sp>
      <p:pic>
        <p:nvPicPr>
          <p:cNvPr id="19458" name="Picture 2">
            <a:extLst>
              <a:ext uri="{FF2B5EF4-FFF2-40B4-BE49-F238E27FC236}">
                <a16:creationId xmlns:a16="http://schemas.microsoft.com/office/drawing/2014/main" id="{2E36621B-D385-47F0-8F80-E3374B48A1C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8940" r="94"/>
          <a:stretch/>
        </p:blipFill>
        <p:spPr bwMode="auto">
          <a:xfrm>
            <a:off x="1894603" y="1850876"/>
            <a:ext cx="8861381" cy="433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CCF83-314E-4210-855B-A5698AF1E4A3}"/>
              </a:ext>
            </a:extLst>
          </p:cNvPr>
          <p:cNvSpPr txBox="1"/>
          <p:nvPr/>
        </p:nvSpPr>
        <p:spPr>
          <a:xfrm>
            <a:off x="3030583" y="1698171"/>
            <a:ext cx="5701526" cy="923330"/>
          </a:xfrm>
          <a:prstGeom prst="rect">
            <a:avLst/>
          </a:prstGeom>
          <a:noFill/>
        </p:spPr>
        <p:txBody>
          <a:bodyPr wrap="square" rtlCol="0">
            <a:spAutoFit/>
          </a:bodyPr>
          <a:lstStyle/>
          <a:p>
            <a:pPr algn="just"/>
            <a:r>
              <a:rPr lang="en-US" dirty="0"/>
              <a:t>          </a:t>
            </a:r>
            <a:r>
              <a:rPr lang="en-US" sz="5400" b="1" u="sng" dirty="0">
                <a:latin typeface="+mj-lt"/>
              </a:rPr>
              <a:t>Group Members </a:t>
            </a:r>
            <a:endParaRPr lang="en-US" b="1" u="sng" dirty="0">
              <a:latin typeface="+mj-lt"/>
            </a:endParaRPr>
          </a:p>
        </p:txBody>
      </p:sp>
      <p:sp>
        <p:nvSpPr>
          <p:cNvPr id="3" name="TextBox 2">
            <a:extLst>
              <a:ext uri="{FF2B5EF4-FFF2-40B4-BE49-F238E27FC236}">
                <a16:creationId xmlns:a16="http://schemas.microsoft.com/office/drawing/2014/main" id="{81A80CE0-1609-4FC0-9331-8525ED462C06}"/>
              </a:ext>
            </a:extLst>
          </p:cNvPr>
          <p:cNvSpPr txBox="1"/>
          <p:nvPr/>
        </p:nvSpPr>
        <p:spPr>
          <a:xfrm>
            <a:off x="1350237" y="3332146"/>
            <a:ext cx="2386149" cy="1600776"/>
          </a:xfrm>
          <a:prstGeom prst="rect">
            <a:avLst/>
          </a:prstGeom>
          <a:noFill/>
        </p:spPr>
        <p:txBody>
          <a:bodyPr wrap="square" rtlCol="0">
            <a:spAutoFit/>
          </a:bodyPr>
          <a:lstStyle/>
          <a:p>
            <a:pPr algn="just"/>
            <a:r>
              <a:rPr lang="en-US" sz="2000" b="1" dirty="0"/>
              <a:t>Member 1 – </a:t>
            </a:r>
          </a:p>
          <a:p>
            <a:pPr algn="just"/>
            <a:r>
              <a:rPr lang="en-US" sz="2000" dirty="0"/>
              <a:t>Vibhav Sharma</a:t>
            </a:r>
          </a:p>
          <a:p>
            <a:pPr algn="just"/>
            <a:r>
              <a:rPr lang="en-US" sz="2000" dirty="0"/>
              <a:t>500068472</a:t>
            </a:r>
          </a:p>
          <a:p>
            <a:pPr algn="just"/>
            <a:r>
              <a:rPr lang="en-US" sz="2000" dirty="0"/>
              <a:t>B. Tech CSE - DevOps</a:t>
            </a:r>
          </a:p>
          <a:p>
            <a:endParaRPr lang="en-IN" dirty="0"/>
          </a:p>
        </p:txBody>
      </p:sp>
      <p:sp>
        <p:nvSpPr>
          <p:cNvPr id="4" name="TextBox 3">
            <a:extLst>
              <a:ext uri="{FF2B5EF4-FFF2-40B4-BE49-F238E27FC236}">
                <a16:creationId xmlns:a16="http://schemas.microsoft.com/office/drawing/2014/main" id="{9CC0F81F-7647-4E23-A9C9-31883B35D3F4}"/>
              </a:ext>
            </a:extLst>
          </p:cNvPr>
          <p:cNvSpPr txBox="1"/>
          <p:nvPr/>
        </p:nvSpPr>
        <p:spPr>
          <a:xfrm>
            <a:off x="4946944" y="3332146"/>
            <a:ext cx="2386149" cy="1323439"/>
          </a:xfrm>
          <a:prstGeom prst="rect">
            <a:avLst/>
          </a:prstGeom>
          <a:noFill/>
        </p:spPr>
        <p:txBody>
          <a:bodyPr wrap="square" rtlCol="0">
            <a:spAutoFit/>
          </a:bodyPr>
          <a:lstStyle/>
          <a:p>
            <a:r>
              <a:rPr lang="en-US" sz="2000" b="1" dirty="0"/>
              <a:t>Member 2 –</a:t>
            </a:r>
          </a:p>
          <a:p>
            <a:r>
              <a:rPr lang="en-US" sz="2000" dirty="0"/>
              <a:t>Siddhi Garg</a:t>
            </a:r>
          </a:p>
          <a:p>
            <a:r>
              <a:rPr lang="en-US" sz="2000" dirty="0"/>
              <a:t>500069229</a:t>
            </a:r>
          </a:p>
          <a:p>
            <a:r>
              <a:rPr lang="en-US" sz="2000" dirty="0"/>
              <a:t>B. Tech CSE - ECRA</a:t>
            </a:r>
            <a:endParaRPr lang="en-IN" sz="2000" dirty="0"/>
          </a:p>
        </p:txBody>
      </p:sp>
      <p:sp>
        <p:nvSpPr>
          <p:cNvPr id="5" name="TextBox 4">
            <a:extLst>
              <a:ext uri="{FF2B5EF4-FFF2-40B4-BE49-F238E27FC236}">
                <a16:creationId xmlns:a16="http://schemas.microsoft.com/office/drawing/2014/main" id="{CD29B2FB-ED44-4AF7-8C86-BC9CDDE0C2AD}"/>
              </a:ext>
            </a:extLst>
          </p:cNvPr>
          <p:cNvSpPr txBox="1"/>
          <p:nvPr/>
        </p:nvSpPr>
        <p:spPr>
          <a:xfrm>
            <a:off x="8543651" y="3332145"/>
            <a:ext cx="2185853" cy="1323439"/>
          </a:xfrm>
          <a:prstGeom prst="rect">
            <a:avLst/>
          </a:prstGeom>
          <a:noFill/>
        </p:spPr>
        <p:txBody>
          <a:bodyPr wrap="square" rtlCol="0">
            <a:spAutoFit/>
          </a:bodyPr>
          <a:lstStyle/>
          <a:p>
            <a:r>
              <a:rPr lang="en-US" sz="2000" b="1" dirty="0"/>
              <a:t>Member 3 –</a:t>
            </a:r>
          </a:p>
          <a:p>
            <a:r>
              <a:rPr lang="en-US" sz="2000" dirty="0"/>
              <a:t>Shivam Chaudhary</a:t>
            </a:r>
          </a:p>
          <a:p>
            <a:r>
              <a:rPr lang="en-IN" sz="2000" dirty="0"/>
              <a:t>500068546</a:t>
            </a:r>
          </a:p>
          <a:p>
            <a:r>
              <a:rPr lang="en-IN" sz="2000" dirty="0"/>
              <a:t>B. Tech CSE OGI</a:t>
            </a:r>
          </a:p>
        </p:txBody>
      </p:sp>
    </p:spTree>
    <p:extLst>
      <p:ext uri="{BB962C8B-B14F-4D97-AF65-F5344CB8AC3E}">
        <p14:creationId xmlns:p14="http://schemas.microsoft.com/office/powerpoint/2010/main" val="3250278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C09F-8586-4CDF-9305-7EAC50CDAD0B}"/>
              </a:ext>
            </a:extLst>
          </p:cNvPr>
          <p:cNvSpPr>
            <a:spLocks noGrp="1"/>
          </p:cNvSpPr>
          <p:nvPr>
            <p:ph type="title"/>
          </p:nvPr>
        </p:nvSpPr>
        <p:spPr/>
        <p:txBody>
          <a:bodyPr>
            <a:normAutofit/>
          </a:bodyPr>
          <a:lstStyle/>
          <a:p>
            <a:r>
              <a:rPr lang="en-US" sz="6000" b="1" dirty="0"/>
              <a:t>                    Conclusion</a:t>
            </a:r>
            <a:endParaRPr lang="en-IN" sz="6000" b="1" dirty="0"/>
          </a:p>
        </p:txBody>
      </p:sp>
      <p:sp>
        <p:nvSpPr>
          <p:cNvPr id="3" name="Content Placeholder 2">
            <a:extLst>
              <a:ext uri="{FF2B5EF4-FFF2-40B4-BE49-F238E27FC236}">
                <a16:creationId xmlns:a16="http://schemas.microsoft.com/office/drawing/2014/main" id="{5C8238A2-2BE8-47C5-AE32-475232758B7F}"/>
              </a:ext>
            </a:extLst>
          </p:cNvPr>
          <p:cNvSpPr>
            <a:spLocks noGrp="1"/>
          </p:cNvSpPr>
          <p:nvPr>
            <p:ph idx="1"/>
          </p:nvPr>
        </p:nvSpPr>
        <p:spPr>
          <a:xfrm>
            <a:off x="1097280" y="2548037"/>
            <a:ext cx="10058400" cy="2401035"/>
          </a:xfrm>
        </p:spPr>
        <p:txBody>
          <a:bodyPr/>
          <a:lstStyle/>
          <a:p>
            <a:pPr algn="just">
              <a:buFont typeface="Wingdings" panose="05000000000000000000" pitchFamily="2" charset="2"/>
              <a:buChar char="q"/>
            </a:pPr>
            <a:r>
              <a:rPr lang="en-US" dirty="0"/>
              <a:t> </a:t>
            </a:r>
            <a:r>
              <a:rPr lang="en-US" dirty="0">
                <a:solidFill>
                  <a:srgbClr val="252525"/>
                </a:solidFill>
                <a:latin typeface="+mj-lt"/>
              </a:rPr>
              <a:t>T</a:t>
            </a:r>
            <a:r>
              <a:rPr lang="en-US" b="0" i="0" dirty="0">
                <a:solidFill>
                  <a:srgbClr val="252525"/>
                </a:solidFill>
                <a:effectLst/>
                <a:latin typeface="+mj-lt"/>
              </a:rPr>
              <a:t>he setup of Azure blob storage and Azure SQL Database as the source and destination.</a:t>
            </a:r>
            <a:r>
              <a:rPr lang="en-US" dirty="0">
                <a:latin typeface="+mj-lt"/>
              </a:rPr>
              <a:t> </a:t>
            </a:r>
          </a:p>
          <a:p>
            <a:pPr algn="just">
              <a:buFont typeface="Wingdings" panose="05000000000000000000" pitchFamily="2" charset="2"/>
              <a:buChar char="q"/>
            </a:pPr>
            <a:r>
              <a:rPr lang="en-US" b="0" i="0" dirty="0">
                <a:solidFill>
                  <a:srgbClr val="252525"/>
                </a:solidFill>
                <a:effectLst/>
                <a:latin typeface="+mj-lt"/>
              </a:rPr>
              <a:t> We used Azure Data Factory as the integrator to source data from a CSV file hosted in a container on Azure blob storage, configured and created the data pipeline, and populated this data in Azure SQL Database as the destination for this pipeline.</a:t>
            </a:r>
          </a:p>
          <a:p>
            <a:pPr algn="just">
              <a:buFont typeface="Wingdings" panose="05000000000000000000" pitchFamily="2" charset="2"/>
              <a:buChar char="q"/>
            </a:pPr>
            <a:r>
              <a:rPr lang="en-US" dirty="0">
                <a:solidFill>
                  <a:srgbClr val="252525"/>
                </a:solidFill>
                <a:latin typeface="+mj-lt"/>
              </a:rPr>
              <a:t> Used the </a:t>
            </a:r>
            <a:r>
              <a:rPr lang="en-US" b="0" i="0" dirty="0">
                <a:solidFill>
                  <a:srgbClr val="252525"/>
                </a:solidFill>
                <a:effectLst/>
                <a:latin typeface="+mj-lt"/>
              </a:rPr>
              <a:t>different artifacts of Azure Data Factory like Linked Services, Pipelines, Azure Data Factory instance and configuration settings.</a:t>
            </a:r>
            <a:endParaRPr lang="en-IN" dirty="0">
              <a:latin typeface="+mj-lt"/>
            </a:endParaRPr>
          </a:p>
        </p:txBody>
      </p:sp>
    </p:spTree>
    <p:extLst>
      <p:ext uri="{BB962C8B-B14F-4D97-AF65-F5344CB8AC3E}">
        <p14:creationId xmlns:p14="http://schemas.microsoft.com/office/powerpoint/2010/main" val="1928818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appy National Thank You Day! - Inventionland">
            <a:extLst>
              <a:ext uri="{FF2B5EF4-FFF2-40B4-BE49-F238E27FC236}">
                <a16:creationId xmlns:a16="http://schemas.microsoft.com/office/drawing/2014/main" id="{BFEFE07C-1ACD-49BC-9E5B-FECA7C5CB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104" y="2309469"/>
            <a:ext cx="5143791" cy="223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9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E8E-5731-4AC0-94FD-197025F93C9F}"/>
              </a:ext>
            </a:extLst>
          </p:cNvPr>
          <p:cNvSpPr>
            <a:spLocks noGrp="1"/>
          </p:cNvSpPr>
          <p:nvPr>
            <p:ph type="title"/>
          </p:nvPr>
        </p:nvSpPr>
        <p:spPr/>
        <p:txBody>
          <a:bodyPr>
            <a:normAutofit/>
          </a:bodyPr>
          <a:lstStyle/>
          <a:p>
            <a:r>
              <a:rPr lang="en-US" sz="6000" b="1" dirty="0"/>
              <a:t>                      Contents</a:t>
            </a:r>
            <a:endParaRPr lang="en-IN" sz="6000" b="1" dirty="0"/>
          </a:p>
        </p:txBody>
      </p:sp>
      <p:sp>
        <p:nvSpPr>
          <p:cNvPr id="3" name="Content Placeholder 2">
            <a:extLst>
              <a:ext uri="{FF2B5EF4-FFF2-40B4-BE49-F238E27FC236}">
                <a16:creationId xmlns:a16="http://schemas.microsoft.com/office/drawing/2014/main" id="{54C24D37-7843-4A76-9FEB-E2D9E4A841F5}"/>
              </a:ext>
            </a:extLst>
          </p:cNvPr>
          <p:cNvSpPr>
            <a:spLocks noGrp="1"/>
          </p:cNvSpPr>
          <p:nvPr>
            <p:ph idx="1"/>
          </p:nvPr>
        </p:nvSpPr>
        <p:spPr>
          <a:xfrm>
            <a:off x="1066800" y="2394857"/>
            <a:ext cx="10058400" cy="3135086"/>
          </a:xfrm>
        </p:spPr>
        <p:txBody>
          <a:bodyPr>
            <a:noAutofit/>
          </a:bodyPr>
          <a:lstStyle/>
          <a:p>
            <a:pPr marL="708660" indent="-342900" algn="just">
              <a:buFont typeface="Wingdings" panose="05000000000000000000" pitchFamily="2" charset="2"/>
              <a:buChar char="q"/>
            </a:pPr>
            <a:r>
              <a:rPr lang="en-IN" sz="2400" dirty="0">
                <a:latin typeface="+mj-lt"/>
              </a:rPr>
              <a:t>Objective</a:t>
            </a:r>
          </a:p>
          <a:p>
            <a:pPr marL="708660" indent="-342900" algn="just">
              <a:buFont typeface="Wingdings" panose="05000000000000000000" pitchFamily="2" charset="2"/>
              <a:buChar char="q"/>
            </a:pPr>
            <a:r>
              <a:rPr lang="en-IN" sz="2400" dirty="0">
                <a:latin typeface="+mj-lt"/>
              </a:rPr>
              <a:t>Prerequisites</a:t>
            </a:r>
          </a:p>
          <a:p>
            <a:pPr marL="708660" indent="-342900" algn="just">
              <a:buFont typeface="Wingdings" panose="05000000000000000000" pitchFamily="2" charset="2"/>
              <a:buChar char="q"/>
            </a:pPr>
            <a:r>
              <a:rPr lang="en-IN" sz="2400" dirty="0">
                <a:latin typeface="+mj-lt"/>
              </a:rPr>
              <a:t>What’s New ?</a:t>
            </a:r>
          </a:p>
          <a:p>
            <a:pPr marL="708660" indent="-342900" algn="just">
              <a:buFont typeface="Wingdings" panose="05000000000000000000" pitchFamily="2" charset="2"/>
              <a:buChar char="q"/>
            </a:pPr>
            <a:r>
              <a:rPr lang="en-US" sz="2400" b="0" i="0" dirty="0">
                <a:solidFill>
                  <a:srgbClr val="222222"/>
                </a:solidFill>
                <a:effectLst/>
                <a:latin typeface="+mj-lt"/>
              </a:rPr>
              <a:t>Technologies Used</a:t>
            </a:r>
            <a:endParaRPr lang="en-US" sz="2400" dirty="0">
              <a:solidFill>
                <a:srgbClr val="222222"/>
              </a:solidFill>
              <a:latin typeface="+mj-lt"/>
            </a:endParaRPr>
          </a:p>
          <a:p>
            <a:pPr marL="708660" indent="-342900" algn="just">
              <a:buFont typeface="Wingdings" panose="05000000000000000000" pitchFamily="2" charset="2"/>
              <a:buChar char="q"/>
            </a:pPr>
            <a:r>
              <a:rPr lang="en-IN" sz="2400" dirty="0">
                <a:latin typeface="+mj-lt"/>
              </a:rPr>
              <a:t>Project Demonstration</a:t>
            </a:r>
          </a:p>
          <a:p>
            <a:pPr marL="708660" indent="-342900" algn="just">
              <a:buFont typeface="Wingdings" panose="05000000000000000000" pitchFamily="2" charset="2"/>
              <a:buChar char="q"/>
            </a:pPr>
            <a:r>
              <a:rPr lang="en-IN" sz="2400" dirty="0">
                <a:latin typeface="+mj-lt"/>
              </a:rPr>
              <a:t>Conclusion</a:t>
            </a:r>
          </a:p>
        </p:txBody>
      </p:sp>
    </p:spTree>
    <p:extLst>
      <p:ext uri="{BB962C8B-B14F-4D97-AF65-F5344CB8AC3E}">
        <p14:creationId xmlns:p14="http://schemas.microsoft.com/office/powerpoint/2010/main" val="15515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62B7-35ED-4AD8-99F2-248F64CA7BB5}"/>
              </a:ext>
            </a:extLst>
          </p:cNvPr>
          <p:cNvSpPr>
            <a:spLocks noGrp="1"/>
          </p:cNvSpPr>
          <p:nvPr>
            <p:ph type="title"/>
          </p:nvPr>
        </p:nvSpPr>
        <p:spPr>
          <a:xfrm>
            <a:off x="1097280" y="394977"/>
            <a:ext cx="10058400" cy="1450757"/>
          </a:xfrm>
        </p:spPr>
        <p:txBody>
          <a:bodyPr>
            <a:normAutofit/>
          </a:bodyPr>
          <a:lstStyle/>
          <a:p>
            <a:r>
              <a:rPr lang="en-US" sz="5400" b="1" dirty="0"/>
              <a:t>                       </a:t>
            </a:r>
            <a:r>
              <a:rPr lang="en-US" sz="6000" b="1" dirty="0"/>
              <a:t>Objective</a:t>
            </a:r>
            <a:endParaRPr lang="en-IN" sz="5400" b="1" dirty="0"/>
          </a:p>
        </p:txBody>
      </p:sp>
      <p:sp>
        <p:nvSpPr>
          <p:cNvPr id="3" name="Content Placeholder 2">
            <a:extLst>
              <a:ext uri="{FF2B5EF4-FFF2-40B4-BE49-F238E27FC236}">
                <a16:creationId xmlns:a16="http://schemas.microsoft.com/office/drawing/2014/main" id="{FB7339EB-16D8-48CC-95D8-85110099BAE1}"/>
              </a:ext>
            </a:extLst>
          </p:cNvPr>
          <p:cNvSpPr>
            <a:spLocks noGrp="1"/>
          </p:cNvSpPr>
          <p:nvPr>
            <p:ph idx="1"/>
          </p:nvPr>
        </p:nvSpPr>
        <p:spPr/>
        <p:txBody>
          <a:bodyPr/>
          <a:lstStyle/>
          <a:p>
            <a:pPr algn="just">
              <a:buFont typeface="Wingdings" panose="05000000000000000000" pitchFamily="2" charset="2"/>
              <a:buChar char="q"/>
            </a:pPr>
            <a:r>
              <a:rPr lang="en-US" dirty="0"/>
              <a:t> </a:t>
            </a:r>
            <a:r>
              <a:rPr lang="en-US" sz="2400" dirty="0">
                <a:solidFill>
                  <a:srgbClr val="171717"/>
                </a:solidFill>
                <a:latin typeface="+mj-lt"/>
              </a:rPr>
              <a:t>C</a:t>
            </a:r>
            <a:r>
              <a:rPr lang="en-US" sz="2400" b="0" i="0" dirty="0">
                <a:solidFill>
                  <a:srgbClr val="171717"/>
                </a:solidFill>
                <a:effectLst/>
                <a:latin typeface="+mj-lt"/>
              </a:rPr>
              <a:t>reating a Data Factory pipeline that copies data from Azure Blob Storage to Azure SQL Database</a:t>
            </a:r>
          </a:p>
          <a:p>
            <a:pPr algn="just">
              <a:buFont typeface="Wingdings" panose="05000000000000000000" pitchFamily="2" charset="2"/>
              <a:buChar char="q"/>
            </a:pPr>
            <a:r>
              <a:rPr lang="en-US" sz="2400" dirty="0">
                <a:solidFill>
                  <a:srgbClr val="171717"/>
                </a:solidFill>
                <a:latin typeface="+mj-lt"/>
              </a:rPr>
              <a:t> </a:t>
            </a:r>
            <a:r>
              <a:rPr lang="en-US" sz="2400" b="0" i="0" dirty="0">
                <a:solidFill>
                  <a:srgbClr val="252525"/>
                </a:solidFill>
                <a:effectLst/>
                <a:latin typeface="+mj-lt"/>
              </a:rPr>
              <a:t>Azure SQL Database is one of the most popular data repositories for hosting structured data on the Azure cloud.</a:t>
            </a:r>
            <a:endParaRPr lang="en-US" sz="2400" dirty="0">
              <a:solidFill>
                <a:srgbClr val="171717"/>
              </a:solidFill>
              <a:latin typeface="+mj-lt"/>
            </a:endParaRPr>
          </a:p>
          <a:p>
            <a:pPr algn="just">
              <a:buFont typeface="Wingdings" panose="05000000000000000000" pitchFamily="2" charset="2"/>
              <a:buChar char="q"/>
            </a:pPr>
            <a:r>
              <a:rPr lang="en-US" sz="2400" b="0" i="0" dirty="0">
                <a:solidFill>
                  <a:srgbClr val="171717"/>
                </a:solidFill>
                <a:effectLst/>
                <a:latin typeface="+mj-lt"/>
              </a:rPr>
              <a:t> </a:t>
            </a:r>
            <a:r>
              <a:rPr lang="en-US" sz="2400" b="0" i="0" dirty="0">
                <a:solidFill>
                  <a:srgbClr val="252525"/>
                </a:solidFill>
                <a:effectLst/>
                <a:latin typeface="+mj-lt"/>
              </a:rPr>
              <a:t>Azure Data Factory on Azure cloud helps to transport and transform data from-and-to to a variety of data repositories.</a:t>
            </a:r>
            <a:endParaRPr lang="en-US" sz="2400" b="0" i="0" dirty="0">
              <a:solidFill>
                <a:srgbClr val="171717"/>
              </a:solidFill>
              <a:effectLst/>
              <a:latin typeface="+mj-lt"/>
            </a:endParaRPr>
          </a:p>
          <a:p>
            <a:pPr algn="just">
              <a:buFont typeface="Wingdings" panose="05000000000000000000" pitchFamily="2" charset="2"/>
              <a:buChar char="q"/>
            </a:pPr>
            <a:r>
              <a:rPr lang="en-US" sz="2400" dirty="0">
                <a:solidFill>
                  <a:srgbClr val="171717"/>
                </a:solidFill>
                <a:latin typeface="+mj-lt"/>
              </a:rPr>
              <a:t> </a:t>
            </a:r>
            <a:r>
              <a:rPr lang="en-US" sz="2400" b="0" i="0" dirty="0">
                <a:solidFill>
                  <a:srgbClr val="24292F"/>
                </a:solidFill>
                <a:effectLst/>
                <a:latin typeface="+mj-lt"/>
              </a:rPr>
              <a:t>The Copy Activity performs the data movement in Azure Data Factory. It is powered by a globally available service that can copy data between various data stores in a secure, reliable, and scalable way.</a:t>
            </a:r>
            <a:endParaRPr lang="en-US" sz="2400" b="0" i="0" dirty="0">
              <a:solidFill>
                <a:srgbClr val="171717"/>
              </a:solidFill>
              <a:effectLst/>
              <a:latin typeface="+mj-lt"/>
            </a:endParaRPr>
          </a:p>
          <a:p>
            <a:pPr>
              <a:buFont typeface="Wingdings" panose="05000000000000000000" pitchFamily="2" charset="2"/>
              <a:buChar char="q"/>
            </a:pP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03844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4319-4BEF-4833-B62F-4B55BF2EEEEA}"/>
              </a:ext>
            </a:extLst>
          </p:cNvPr>
          <p:cNvSpPr>
            <a:spLocks noGrp="1"/>
          </p:cNvSpPr>
          <p:nvPr>
            <p:ph type="title"/>
          </p:nvPr>
        </p:nvSpPr>
        <p:spPr>
          <a:xfrm>
            <a:off x="1097280" y="783771"/>
            <a:ext cx="10058400" cy="953589"/>
          </a:xfrm>
        </p:spPr>
        <p:txBody>
          <a:bodyPr>
            <a:normAutofit/>
          </a:bodyPr>
          <a:lstStyle/>
          <a:p>
            <a:r>
              <a:rPr lang="en-US" sz="6000" dirty="0"/>
              <a:t>                </a:t>
            </a:r>
            <a:r>
              <a:rPr lang="en-US" sz="6000" b="1" dirty="0"/>
              <a:t>What’s New ?</a:t>
            </a:r>
            <a:endParaRPr lang="en-IN" sz="6000" b="1" dirty="0"/>
          </a:p>
        </p:txBody>
      </p:sp>
      <p:sp>
        <p:nvSpPr>
          <p:cNvPr id="3" name="Content Placeholder 2">
            <a:extLst>
              <a:ext uri="{FF2B5EF4-FFF2-40B4-BE49-F238E27FC236}">
                <a16:creationId xmlns:a16="http://schemas.microsoft.com/office/drawing/2014/main" id="{F0C21DB3-9945-48C1-B6AD-EF0743189703}"/>
              </a:ext>
            </a:extLst>
          </p:cNvPr>
          <p:cNvSpPr>
            <a:spLocks noGrp="1"/>
          </p:cNvSpPr>
          <p:nvPr>
            <p:ph idx="1"/>
          </p:nvPr>
        </p:nvSpPr>
        <p:spPr>
          <a:xfrm>
            <a:off x="1097280" y="2185850"/>
            <a:ext cx="10058400" cy="3683243"/>
          </a:xfrm>
        </p:spPr>
        <p:txBody>
          <a:bodyPr/>
          <a:lstStyle/>
          <a:p>
            <a:pPr algn="just">
              <a:buFont typeface="Wingdings" panose="05000000000000000000" pitchFamily="2" charset="2"/>
              <a:buChar char="q"/>
            </a:pPr>
            <a:r>
              <a:rPr lang="en-US" dirty="0"/>
              <a:t> </a:t>
            </a:r>
            <a:r>
              <a:rPr lang="en-US" b="1" i="0" dirty="0">
                <a:solidFill>
                  <a:srgbClr val="1A1A1F"/>
                </a:solidFill>
                <a:effectLst/>
                <a:latin typeface="+mj-lt"/>
              </a:rPr>
              <a:t>Changes coming to Azure Pipelines free grants - </a:t>
            </a:r>
            <a:r>
              <a:rPr lang="en-US" b="0" i="0" dirty="0">
                <a:solidFill>
                  <a:srgbClr val="4C4C51"/>
                </a:solidFill>
                <a:effectLst/>
                <a:latin typeface="+mj-lt"/>
              </a:rPr>
              <a:t>By default, new organizations created in Azure DevOps may no longer get a free grant of concurrent pipelines. New users will have to send an email and provide additional information to get free CI/CD.</a:t>
            </a:r>
          </a:p>
          <a:p>
            <a:pPr algn="just">
              <a:buFont typeface="Wingdings" panose="05000000000000000000" pitchFamily="2" charset="2"/>
              <a:buChar char="q"/>
            </a:pPr>
            <a:r>
              <a:rPr lang="en-US" b="0" i="0" strike="noStrike" dirty="0">
                <a:solidFill>
                  <a:srgbClr val="171717"/>
                </a:solidFill>
                <a:effectLst/>
                <a:latin typeface="+mj-lt"/>
              </a:rPr>
              <a:t> </a:t>
            </a:r>
            <a:r>
              <a:rPr lang="en-US" b="1" i="0" strike="noStrike" dirty="0">
                <a:solidFill>
                  <a:srgbClr val="171717"/>
                </a:solidFill>
                <a:effectLst/>
                <a:latin typeface="+mj-lt"/>
              </a:rPr>
              <a:t>Azure Active Directory only authentication for Azure SQL</a:t>
            </a:r>
            <a:r>
              <a:rPr lang="en-US" b="1" i="0" dirty="0">
                <a:solidFill>
                  <a:srgbClr val="171717"/>
                </a:solidFill>
                <a:effectLst/>
                <a:latin typeface="+mj-lt"/>
              </a:rPr>
              <a:t> </a:t>
            </a:r>
            <a:r>
              <a:rPr lang="en-US" b="0" i="0" dirty="0">
                <a:solidFill>
                  <a:srgbClr val="171717"/>
                </a:solidFill>
                <a:effectLst/>
                <a:latin typeface="+mj-lt"/>
              </a:rPr>
              <a:t>- Public Preview for Azure Active Directory only authentication on Azure SQL Managed Instance.</a:t>
            </a:r>
          </a:p>
          <a:p>
            <a:pPr algn="just">
              <a:buFont typeface="Wingdings" panose="05000000000000000000" pitchFamily="2" charset="2"/>
              <a:buChar char="q"/>
            </a:pPr>
            <a:r>
              <a:rPr lang="en-US" dirty="0">
                <a:solidFill>
                  <a:srgbClr val="171717"/>
                </a:solidFill>
                <a:latin typeface="+mj-lt"/>
              </a:rPr>
              <a:t> </a:t>
            </a:r>
            <a:r>
              <a:rPr lang="en-IN" b="1" i="0" dirty="0">
                <a:solidFill>
                  <a:srgbClr val="171717"/>
                </a:solidFill>
                <a:effectLst/>
                <a:latin typeface="+mj-lt"/>
              </a:rPr>
              <a:t>Long term backup retention for Azure Managed Instance </a:t>
            </a:r>
            <a:r>
              <a:rPr lang="en-IN" b="0" i="0" dirty="0">
                <a:solidFill>
                  <a:srgbClr val="171717"/>
                </a:solidFill>
                <a:effectLst/>
                <a:latin typeface="+mj-lt"/>
              </a:rPr>
              <a:t>- Support for Long-term backup retention up to 10 years on Azure SQL Managed Instance.</a:t>
            </a:r>
          </a:p>
          <a:p>
            <a:pPr algn="just">
              <a:buFont typeface="Wingdings" panose="05000000000000000000" pitchFamily="2" charset="2"/>
              <a:buChar char="q"/>
            </a:pPr>
            <a:r>
              <a:rPr lang="en-IN" dirty="0">
                <a:solidFill>
                  <a:srgbClr val="171717"/>
                </a:solidFill>
                <a:latin typeface="+mj-lt"/>
              </a:rPr>
              <a:t> </a:t>
            </a:r>
            <a:r>
              <a:rPr lang="en-US" b="1" i="0" dirty="0">
                <a:solidFill>
                  <a:srgbClr val="171717"/>
                </a:solidFill>
                <a:effectLst/>
                <a:latin typeface="+mj-lt"/>
              </a:rPr>
              <a:t>Secret token will be a mandatory field when configuring provisioning - </a:t>
            </a:r>
            <a:r>
              <a:rPr lang="en-US" dirty="0">
                <a:solidFill>
                  <a:srgbClr val="171717"/>
                </a:solidFill>
                <a:latin typeface="+mj-lt"/>
              </a:rPr>
              <a:t>T</a:t>
            </a:r>
            <a:r>
              <a:rPr lang="en-US" b="0" i="0" dirty="0">
                <a:solidFill>
                  <a:srgbClr val="171717"/>
                </a:solidFill>
                <a:effectLst/>
                <a:latin typeface="+mj-lt"/>
              </a:rPr>
              <a:t>he secret token field could be kept empty when setting up provisioning on the custom / BYOA application. This function was intended to solely be used for testing. We'll update the UI to make the field required.</a:t>
            </a:r>
            <a:endParaRPr lang="en-US" b="1" i="0" dirty="0">
              <a:solidFill>
                <a:srgbClr val="171717"/>
              </a:solidFill>
              <a:effectLst/>
              <a:latin typeface="+mj-lt"/>
            </a:endParaRPr>
          </a:p>
          <a:p>
            <a:pPr algn="just">
              <a:buFont typeface="Wingdings" panose="05000000000000000000" pitchFamily="2" charset="2"/>
              <a:buChar char="q"/>
            </a:pPr>
            <a:endParaRPr lang="en-IN" b="0" i="0" dirty="0">
              <a:solidFill>
                <a:srgbClr val="171717"/>
              </a:solidFill>
              <a:effectLst/>
              <a:latin typeface="+mj-lt"/>
            </a:endParaRPr>
          </a:p>
          <a:p>
            <a:pPr algn="just">
              <a:buFont typeface="Wingdings" panose="05000000000000000000" pitchFamily="2" charset="2"/>
              <a:buChar char="q"/>
            </a:pPr>
            <a:endParaRPr lang="en-US" b="0" i="0" dirty="0">
              <a:solidFill>
                <a:srgbClr val="171717"/>
              </a:solidFill>
              <a:effectLst/>
              <a:latin typeface="+mj-lt"/>
            </a:endParaRPr>
          </a:p>
          <a:p>
            <a:pPr algn="just">
              <a:buFont typeface="Wingdings" panose="05000000000000000000" pitchFamily="2" charset="2"/>
              <a:buChar char="q"/>
            </a:pPr>
            <a:endParaRPr lang="en-US" b="1" i="0" dirty="0">
              <a:solidFill>
                <a:srgbClr val="1A1A1F"/>
              </a:solidFill>
              <a:effectLst/>
              <a:latin typeface="+mj-lt"/>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32175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6801F-034C-419F-8E2E-B3E7DE7C1D3E}"/>
              </a:ext>
            </a:extLst>
          </p:cNvPr>
          <p:cNvSpPr>
            <a:spLocks noGrp="1"/>
          </p:cNvSpPr>
          <p:nvPr>
            <p:ph type="title"/>
          </p:nvPr>
        </p:nvSpPr>
        <p:spPr/>
        <p:txBody>
          <a:bodyPr>
            <a:normAutofit/>
          </a:bodyPr>
          <a:lstStyle/>
          <a:p>
            <a:r>
              <a:rPr lang="en-IN" sz="6000" b="1" i="0" dirty="0">
                <a:solidFill>
                  <a:srgbClr val="171717"/>
                </a:solidFill>
                <a:effectLst/>
              </a:rPr>
              <a:t>                  Prerequisites</a:t>
            </a:r>
            <a:endParaRPr lang="en-IN" sz="6000" dirty="0"/>
          </a:p>
        </p:txBody>
      </p:sp>
      <p:sp>
        <p:nvSpPr>
          <p:cNvPr id="3" name="Content Placeholder 2">
            <a:extLst>
              <a:ext uri="{FF2B5EF4-FFF2-40B4-BE49-F238E27FC236}">
                <a16:creationId xmlns:a16="http://schemas.microsoft.com/office/drawing/2014/main" id="{57659790-0CF0-4B79-94FB-90C7A7E1131B}"/>
              </a:ext>
            </a:extLst>
          </p:cNvPr>
          <p:cNvSpPr>
            <a:spLocks noGrp="1"/>
          </p:cNvSpPr>
          <p:nvPr>
            <p:ph idx="1"/>
          </p:nvPr>
        </p:nvSpPr>
        <p:spPr>
          <a:xfrm>
            <a:off x="1097280" y="2272453"/>
            <a:ext cx="10058400" cy="3205237"/>
          </a:xfrm>
        </p:spPr>
        <p:txBody>
          <a:bodyPr>
            <a:normAutofit/>
          </a:bodyPr>
          <a:lstStyle/>
          <a:p>
            <a:pPr algn="just">
              <a:buFont typeface="Wingdings" panose="05000000000000000000" pitchFamily="2" charset="2"/>
              <a:buChar char="q"/>
            </a:pPr>
            <a:r>
              <a:rPr lang="en-US" dirty="0"/>
              <a:t> </a:t>
            </a:r>
            <a:r>
              <a:rPr lang="en-US" sz="2400" dirty="0">
                <a:latin typeface="+mj-lt"/>
              </a:rPr>
              <a:t>Azure Account</a:t>
            </a:r>
          </a:p>
          <a:p>
            <a:pPr algn="just">
              <a:buFont typeface="Wingdings" panose="05000000000000000000" pitchFamily="2" charset="2"/>
              <a:buChar char="q"/>
            </a:pPr>
            <a:r>
              <a:rPr lang="en-IN" sz="2400" b="0" dirty="0">
                <a:solidFill>
                  <a:srgbClr val="171717"/>
                </a:solidFill>
                <a:effectLst/>
                <a:latin typeface="+mj-lt"/>
              </a:rPr>
              <a:t>Azure Storage account</a:t>
            </a:r>
          </a:p>
          <a:p>
            <a:pPr algn="just">
              <a:buFont typeface="Wingdings" panose="05000000000000000000" pitchFamily="2" charset="2"/>
              <a:buChar char="q"/>
            </a:pPr>
            <a:r>
              <a:rPr lang="en-IN" sz="2400" dirty="0">
                <a:solidFill>
                  <a:srgbClr val="171717"/>
                </a:solidFill>
                <a:latin typeface="+mj-lt"/>
              </a:rPr>
              <a:t> </a:t>
            </a:r>
            <a:r>
              <a:rPr lang="en-IN" sz="2400" b="0" dirty="0">
                <a:solidFill>
                  <a:srgbClr val="171717"/>
                </a:solidFill>
                <a:effectLst/>
                <a:latin typeface="+mj-lt"/>
              </a:rPr>
              <a:t>Azure SQL Database</a:t>
            </a:r>
          </a:p>
          <a:p>
            <a:pPr algn="just">
              <a:buFont typeface="Wingdings" panose="05000000000000000000" pitchFamily="2" charset="2"/>
              <a:buChar char="q"/>
            </a:pPr>
            <a:r>
              <a:rPr lang="en-IN" sz="2400" dirty="0">
                <a:solidFill>
                  <a:srgbClr val="171717"/>
                </a:solidFill>
                <a:latin typeface="+mj-lt"/>
              </a:rPr>
              <a:t> </a:t>
            </a:r>
            <a:r>
              <a:rPr lang="en-IN" sz="2400" b="0" dirty="0">
                <a:solidFill>
                  <a:srgbClr val="171717"/>
                </a:solidFill>
                <a:effectLst/>
                <a:latin typeface="+mj-lt"/>
              </a:rPr>
              <a:t>Azure Active Directory application</a:t>
            </a:r>
          </a:p>
          <a:p>
            <a:pPr marL="0" indent="0">
              <a:buNone/>
            </a:pPr>
            <a:endParaRPr lang="en-IN" b="0" i="0" dirty="0">
              <a:solidFill>
                <a:srgbClr val="171717"/>
              </a:solidFill>
              <a:effectLst/>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291415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9AE6-55CD-45ED-930B-98630A811E7D}"/>
              </a:ext>
            </a:extLst>
          </p:cNvPr>
          <p:cNvSpPr>
            <a:spLocks noGrp="1"/>
          </p:cNvSpPr>
          <p:nvPr>
            <p:ph type="title"/>
          </p:nvPr>
        </p:nvSpPr>
        <p:spPr/>
        <p:txBody>
          <a:bodyPr/>
          <a:lstStyle/>
          <a:p>
            <a:r>
              <a:rPr lang="en-US" b="1" dirty="0"/>
              <a:t>Technologies Used -</a:t>
            </a:r>
            <a:endParaRPr lang="en-IN" b="1" dirty="0"/>
          </a:p>
        </p:txBody>
      </p:sp>
    </p:spTree>
    <p:extLst>
      <p:ext uri="{BB962C8B-B14F-4D97-AF65-F5344CB8AC3E}">
        <p14:creationId xmlns:p14="http://schemas.microsoft.com/office/powerpoint/2010/main" val="3319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D5B51-4568-46AC-855F-8D0723F9382E}"/>
              </a:ext>
            </a:extLst>
          </p:cNvPr>
          <p:cNvSpPr>
            <a:spLocks noGrp="1"/>
          </p:cNvSpPr>
          <p:nvPr>
            <p:ph type="title"/>
          </p:nvPr>
        </p:nvSpPr>
        <p:spPr/>
        <p:txBody>
          <a:bodyPr/>
          <a:lstStyle/>
          <a:p>
            <a:r>
              <a:rPr lang="en-US" dirty="0"/>
              <a:t>                   </a:t>
            </a:r>
            <a:endParaRPr lang="en-IN" b="1" dirty="0"/>
          </a:p>
        </p:txBody>
      </p:sp>
      <p:sp>
        <p:nvSpPr>
          <p:cNvPr id="3" name="Content Placeholder 2">
            <a:extLst>
              <a:ext uri="{FF2B5EF4-FFF2-40B4-BE49-F238E27FC236}">
                <a16:creationId xmlns:a16="http://schemas.microsoft.com/office/drawing/2014/main" id="{0626C19C-568B-44F6-B4E5-FB5944041AFB}"/>
              </a:ext>
            </a:extLst>
          </p:cNvPr>
          <p:cNvSpPr>
            <a:spLocks noGrp="1"/>
          </p:cNvSpPr>
          <p:nvPr>
            <p:ph idx="1"/>
          </p:nvPr>
        </p:nvSpPr>
        <p:spPr>
          <a:xfrm>
            <a:off x="1097280" y="2080865"/>
            <a:ext cx="10058400" cy="3222655"/>
          </a:xfrm>
        </p:spPr>
        <p:txBody>
          <a:bodyPr>
            <a:normAutofit/>
          </a:bodyPr>
          <a:lstStyle/>
          <a:p>
            <a:pPr lvl="1" algn="just">
              <a:buFont typeface="Wingdings" panose="05000000000000000000" pitchFamily="2" charset="2"/>
              <a:buChar char="q"/>
            </a:pPr>
            <a:r>
              <a:rPr lang="en-US" sz="2000" i="0" dirty="0">
                <a:solidFill>
                  <a:srgbClr val="000000"/>
                </a:solidFill>
                <a:effectLst/>
                <a:latin typeface="+mj-lt"/>
              </a:rPr>
              <a:t>Azure Data Factory is defined as a cloud-based ETL and data integration service.</a:t>
            </a:r>
          </a:p>
          <a:p>
            <a:pPr lvl="1" algn="just">
              <a:buFont typeface="Wingdings" panose="05000000000000000000" pitchFamily="2" charset="2"/>
              <a:buChar char="q"/>
            </a:pPr>
            <a:r>
              <a:rPr lang="en-US" sz="2000" i="0" dirty="0">
                <a:solidFill>
                  <a:srgbClr val="000000"/>
                </a:solidFill>
                <a:effectLst/>
                <a:latin typeface="+mj-lt"/>
              </a:rPr>
              <a:t>The aim of Azure Data Factory is to fetch data from one or more data sources and load them into a format that we process.</a:t>
            </a:r>
          </a:p>
          <a:p>
            <a:pPr lvl="1" algn="just">
              <a:buFont typeface="Wingdings" panose="05000000000000000000" pitchFamily="2" charset="2"/>
              <a:buChar char="q"/>
            </a:pPr>
            <a:r>
              <a:rPr lang="en-US" sz="2000" i="0" dirty="0">
                <a:solidFill>
                  <a:srgbClr val="000000"/>
                </a:solidFill>
                <a:effectLst/>
                <a:latin typeface="+mj-lt"/>
              </a:rPr>
              <a:t>The data sources might contain noise that we need to filter out. Azure Data Factory enables us to pull the interesting data and remove the rest.</a:t>
            </a:r>
          </a:p>
          <a:p>
            <a:pPr lvl="1" algn="just">
              <a:buFont typeface="Wingdings" panose="05000000000000000000" pitchFamily="2" charset="2"/>
              <a:buChar char="q"/>
            </a:pPr>
            <a:r>
              <a:rPr lang="en-US" sz="2000" i="0" dirty="0">
                <a:solidFill>
                  <a:srgbClr val="000000"/>
                </a:solidFill>
                <a:effectLst/>
                <a:latin typeface="+mj-lt"/>
              </a:rPr>
              <a:t>Azure Data Factory to ingest data and load the data from a variety of sources into a variety of destinations i.e. Azure data lake.</a:t>
            </a:r>
          </a:p>
          <a:p>
            <a:pPr lvl="1" algn="just">
              <a:buFont typeface="Wingdings" panose="05000000000000000000" pitchFamily="2" charset="2"/>
              <a:buChar char="q"/>
            </a:pPr>
            <a:r>
              <a:rPr lang="en-US" sz="2000" i="0" dirty="0">
                <a:solidFill>
                  <a:srgbClr val="000000"/>
                </a:solidFill>
                <a:effectLst/>
                <a:latin typeface="+mj-lt"/>
              </a:rPr>
              <a:t>It can create data-driven pipelines for orchestrating data movement and transforming data at scale.</a:t>
            </a:r>
          </a:p>
        </p:txBody>
      </p:sp>
      <p:sp>
        <p:nvSpPr>
          <p:cNvPr id="4" name="TextBox 3">
            <a:extLst>
              <a:ext uri="{FF2B5EF4-FFF2-40B4-BE49-F238E27FC236}">
                <a16:creationId xmlns:a16="http://schemas.microsoft.com/office/drawing/2014/main" id="{44DF7087-7DCE-4B48-9203-A2264918EBCF}"/>
              </a:ext>
            </a:extLst>
          </p:cNvPr>
          <p:cNvSpPr txBox="1"/>
          <p:nvPr/>
        </p:nvSpPr>
        <p:spPr>
          <a:xfrm>
            <a:off x="1262743" y="931818"/>
            <a:ext cx="9831977" cy="923330"/>
          </a:xfrm>
          <a:prstGeom prst="rect">
            <a:avLst/>
          </a:prstGeom>
          <a:noFill/>
        </p:spPr>
        <p:txBody>
          <a:bodyPr wrap="square" rtlCol="0">
            <a:spAutoFit/>
          </a:bodyPr>
          <a:lstStyle/>
          <a:p>
            <a:pPr algn="just"/>
            <a:r>
              <a:rPr lang="en-IN" sz="5400" b="1" i="0" dirty="0">
                <a:solidFill>
                  <a:srgbClr val="333333"/>
                </a:solidFill>
                <a:effectLst/>
                <a:latin typeface="+mj-lt"/>
              </a:rPr>
              <a:t>             Azure Data Factory</a:t>
            </a:r>
          </a:p>
        </p:txBody>
      </p:sp>
    </p:spTree>
    <p:extLst>
      <p:ext uri="{BB962C8B-B14F-4D97-AF65-F5344CB8AC3E}">
        <p14:creationId xmlns:p14="http://schemas.microsoft.com/office/powerpoint/2010/main" val="207985373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215</TotalTime>
  <Words>1170</Words>
  <Application>Microsoft Office PowerPoint</Application>
  <PresentationFormat>Widescreen</PresentationFormat>
  <Paragraphs>104</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Bahnschrift SemiLight</vt:lpstr>
      <vt:lpstr>Calibri</vt:lpstr>
      <vt:lpstr>Calibri Light</vt:lpstr>
      <vt:lpstr>Segoe UI</vt:lpstr>
      <vt:lpstr>Wingdings</vt:lpstr>
      <vt:lpstr>Retrospect</vt:lpstr>
      <vt:lpstr>PowerPoint Presentation</vt:lpstr>
      <vt:lpstr>PowerPoint Presentation</vt:lpstr>
      <vt:lpstr>PowerPoint Presentation</vt:lpstr>
      <vt:lpstr>                      Contents</vt:lpstr>
      <vt:lpstr>                       Objective</vt:lpstr>
      <vt:lpstr>                What’s New ?</vt:lpstr>
      <vt:lpstr>                  Prerequisites</vt:lpstr>
      <vt:lpstr>Technologies Used -</vt:lpstr>
      <vt:lpstr>                   </vt:lpstr>
      <vt:lpstr>               Azure Blob Storage</vt:lpstr>
      <vt:lpstr>                Azure SQL Database</vt:lpstr>
      <vt:lpstr>Demonstration -</vt:lpstr>
      <vt:lpstr>             Opening the Azure Platform</vt:lpstr>
      <vt:lpstr>       Creating the Resource Group</vt:lpstr>
      <vt:lpstr>                      Storage Account</vt:lpstr>
      <vt:lpstr>       Containers in the Storage Account</vt:lpstr>
      <vt:lpstr>                    SQL Database Server </vt:lpstr>
      <vt:lpstr>           Upload Database in the Server</vt:lpstr>
      <vt:lpstr>PowerPoint Presentation</vt:lpstr>
      <vt:lpstr> Opening the SQL Database Query Editor</vt:lpstr>
      <vt:lpstr>                              Query Used</vt:lpstr>
      <vt:lpstr>                 Creating Data Factory</vt:lpstr>
      <vt:lpstr>PowerPoint Presentation</vt:lpstr>
      <vt:lpstr>PowerPoint Presentation</vt:lpstr>
      <vt:lpstr>PowerPoint Presentation</vt:lpstr>
      <vt:lpstr>PowerPoint Presentation</vt:lpstr>
      <vt:lpstr>PowerPoint Presentation</vt:lpstr>
      <vt:lpstr>PowerPoint Presentation</vt:lpstr>
      <vt:lpstr>                    Transfer Completed</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Siddhi Garg</dc:creator>
  <cp:lastModifiedBy>Siddhi Garg</cp:lastModifiedBy>
  <cp:revision>3</cp:revision>
  <dcterms:created xsi:type="dcterms:W3CDTF">2021-08-14T06:50:50Z</dcterms:created>
  <dcterms:modified xsi:type="dcterms:W3CDTF">2021-08-14T16:36:39Z</dcterms:modified>
</cp:coreProperties>
</file>